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theme/theme7.xml" ContentType="application/vnd.openxmlformats-officedocument.theme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slideMasters/slideMaster13.xml" ContentType="application/vnd.openxmlformats-officedocument.presentationml.slideMaster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73" r:id="rId2"/>
    <p:sldMasterId id="2147483800" r:id="rId3"/>
    <p:sldMasterId id="2147483948" r:id="rId4"/>
    <p:sldMasterId id="2147483950" r:id="rId5"/>
    <p:sldMasterId id="2147483952" r:id="rId6"/>
    <p:sldMasterId id="2147483968" r:id="rId7"/>
    <p:sldMasterId id="2147483982" r:id="rId8"/>
    <p:sldMasterId id="2147483984" r:id="rId9"/>
    <p:sldMasterId id="2147484112" r:id="rId10"/>
    <p:sldMasterId id="2147484114" r:id="rId11"/>
    <p:sldMasterId id="2147484116" r:id="rId12"/>
    <p:sldMasterId id="2147484118" r:id="rId13"/>
  </p:sldMasterIdLst>
  <p:notesMasterIdLst>
    <p:notesMasterId r:id="rId100"/>
  </p:notesMasterIdLst>
  <p:sldIdLst>
    <p:sldId id="347" r:id="rId14"/>
    <p:sldId id="370" r:id="rId15"/>
    <p:sldId id="371" r:id="rId16"/>
    <p:sldId id="374" r:id="rId17"/>
    <p:sldId id="375" r:id="rId18"/>
    <p:sldId id="376" r:id="rId19"/>
    <p:sldId id="377" r:id="rId20"/>
    <p:sldId id="379" r:id="rId21"/>
    <p:sldId id="380" r:id="rId22"/>
    <p:sldId id="381" r:id="rId23"/>
    <p:sldId id="382" r:id="rId24"/>
    <p:sldId id="383" r:id="rId25"/>
    <p:sldId id="404" r:id="rId26"/>
    <p:sldId id="463" r:id="rId27"/>
    <p:sldId id="409" r:id="rId28"/>
    <p:sldId id="410" r:id="rId29"/>
    <p:sldId id="406" r:id="rId30"/>
    <p:sldId id="462" r:id="rId31"/>
    <p:sldId id="465" r:id="rId32"/>
    <p:sldId id="403" r:id="rId33"/>
    <p:sldId id="408" r:id="rId34"/>
    <p:sldId id="386" r:id="rId35"/>
    <p:sldId id="378" r:id="rId36"/>
    <p:sldId id="415" r:id="rId37"/>
    <p:sldId id="414" r:id="rId38"/>
    <p:sldId id="416" r:id="rId39"/>
    <p:sldId id="413" r:id="rId40"/>
    <p:sldId id="466" r:id="rId41"/>
    <p:sldId id="387" r:id="rId42"/>
    <p:sldId id="388" r:id="rId43"/>
    <p:sldId id="389" r:id="rId44"/>
    <p:sldId id="395" r:id="rId45"/>
    <p:sldId id="412" r:id="rId46"/>
    <p:sldId id="467" r:id="rId47"/>
    <p:sldId id="417" r:id="rId48"/>
    <p:sldId id="418" r:id="rId49"/>
    <p:sldId id="397" r:id="rId50"/>
    <p:sldId id="391" r:id="rId51"/>
    <p:sldId id="399" r:id="rId52"/>
    <p:sldId id="400" r:id="rId53"/>
    <p:sldId id="401" r:id="rId54"/>
    <p:sldId id="396" r:id="rId55"/>
    <p:sldId id="425" r:id="rId56"/>
    <p:sldId id="426" r:id="rId57"/>
    <p:sldId id="428" r:id="rId58"/>
    <p:sldId id="362" r:id="rId59"/>
    <p:sldId id="363" r:id="rId60"/>
    <p:sldId id="364" r:id="rId61"/>
    <p:sldId id="365" r:id="rId62"/>
    <p:sldId id="357" r:id="rId63"/>
    <p:sldId id="358" r:id="rId64"/>
    <p:sldId id="366" r:id="rId65"/>
    <p:sldId id="384" r:id="rId66"/>
    <p:sldId id="368" r:id="rId67"/>
    <p:sldId id="450" r:id="rId68"/>
    <p:sldId id="451" r:id="rId69"/>
    <p:sldId id="444" r:id="rId70"/>
    <p:sldId id="445" r:id="rId71"/>
    <p:sldId id="468" r:id="rId72"/>
    <p:sldId id="402" r:id="rId73"/>
    <p:sldId id="432" r:id="rId74"/>
    <p:sldId id="436" r:id="rId75"/>
    <p:sldId id="437" r:id="rId76"/>
    <p:sldId id="438" r:id="rId77"/>
    <p:sldId id="429" r:id="rId78"/>
    <p:sldId id="431" r:id="rId79"/>
    <p:sldId id="433" r:id="rId80"/>
    <p:sldId id="373" r:id="rId81"/>
    <p:sldId id="440" r:id="rId82"/>
    <p:sldId id="446" r:id="rId83"/>
    <p:sldId id="453" r:id="rId84"/>
    <p:sldId id="455" r:id="rId85"/>
    <p:sldId id="454" r:id="rId86"/>
    <p:sldId id="452" r:id="rId87"/>
    <p:sldId id="334" r:id="rId88"/>
    <p:sldId id="343" r:id="rId89"/>
    <p:sldId id="336" r:id="rId90"/>
    <p:sldId id="419" r:id="rId91"/>
    <p:sldId id="442" r:id="rId92"/>
    <p:sldId id="458" r:id="rId93"/>
    <p:sldId id="461" r:id="rId94"/>
    <p:sldId id="460" r:id="rId95"/>
    <p:sldId id="420" r:id="rId96"/>
    <p:sldId id="457" r:id="rId97"/>
    <p:sldId id="441" r:id="rId98"/>
    <p:sldId id="469" r:id="rId99"/>
  </p:sldIdLst>
  <p:sldSz cx="9144000" cy="6858000" type="screen4x3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B9B2B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579" y="-6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theme" Target="theme/theme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DDCB609-F490-458D-9648-2C46D985B05C}" type="datetimeFigureOut">
              <a:rPr lang="de-DE"/>
              <a:pPr>
                <a:defRPr/>
              </a:pPr>
              <a:t>29.10.2021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C55BCD0-F7D0-4001-BD66-E784212DC8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D9ADC15-67EB-4B3D-943A-80FBDCC3F5BC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F0DA79-03C4-4068-8428-31CEE90DC713}" type="slidenum">
              <a:rPr lang="de-DE">
                <a:solidFill>
                  <a:srgbClr val="000000"/>
                </a:solidFill>
              </a:rPr>
              <a:pPr>
                <a:defRPr/>
              </a:pPr>
              <a:t>10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42CB16A-DBE1-45CB-8665-C3FA8C7941BE}" type="slidenum">
              <a:rPr lang="de-DE">
                <a:solidFill>
                  <a:srgbClr val="000000"/>
                </a:solidFill>
              </a:rPr>
              <a:pPr>
                <a:defRPr/>
              </a:pPr>
              <a:t>11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41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B5ACAE2-C1A6-4AE2-8F6A-EABC1E42E5B9}" type="slidenum">
              <a:rPr lang="de-DE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038A36B-FD61-4430-B07C-27BB68D390D6}" type="slidenum">
              <a:rPr lang="de-DE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AFCD236-FB39-4C9D-98F4-E2C8051B81FD}" type="slidenum">
              <a:rPr lang="de-DE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72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71AD3BC-06E2-4646-A935-BC7785C9DF5F}" type="slidenum">
              <a:rPr lang="de-DE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82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A9EACA-2389-4439-9E7A-6B0C07BEF0FE}" type="slidenum">
              <a:rPr lang="de-DE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92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6FBCAA3-07AB-426C-A5D4-53DE14A51DEB}" type="slidenum">
              <a:rPr lang="de-DE">
                <a:solidFill>
                  <a:srgbClr val="000000"/>
                </a:solidFill>
              </a:rPr>
              <a:pPr>
                <a:defRPr/>
              </a:pPr>
              <a:t>20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02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B4C4F57-EB3F-44EA-B7B0-C7B0CA30B080}" type="slidenum">
              <a:rPr lang="de-DE">
                <a:solidFill>
                  <a:srgbClr val="000000"/>
                </a:solidFill>
              </a:rPr>
              <a:pPr>
                <a:defRPr/>
              </a:pPr>
              <a:t>21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DE56AF-7670-4EA3-B2D5-68369CF5C738}" type="slidenum">
              <a:rPr lang="de-DE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DF0899A-B932-4626-A82D-163F7C7047B5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23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ECDAF6C-4398-4C57-8DE1-225E79C2085A}" type="slidenum">
              <a:rPr lang="de-DE">
                <a:solidFill>
                  <a:srgbClr val="000000"/>
                </a:solidFill>
              </a:rPr>
              <a:pPr>
                <a:defRPr/>
              </a:pPr>
              <a:t>23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3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6C463B7-6F2F-4429-9898-524B98F1C924}" type="slidenum">
              <a:rPr lang="de-DE">
                <a:solidFill>
                  <a:srgbClr val="000000"/>
                </a:solidFill>
              </a:rPr>
              <a:pPr>
                <a:defRPr/>
              </a:pPr>
              <a:t>24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438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E57FA22-3C4E-47D2-92B8-FDF44C6B7ABE}" type="slidenum">
              <a:rPr lang="de-DE">
                <a:solidFill>
                  <a:srgbClr val="000000"/>
                </a:solidFill>
              </a:rPr>
              <a:pPr>
                <a:defRPr/>
              </a:pPr>
              <a:t>25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54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4F388B5-281D-445B-85BB-02BF2C50CB22}" type="slidenum">
              <a:rPr lang="de-DE">
                <a:solidFill>
                  <a:srgbClr val="000000"/>
                </a:solidFill>
              </a:rPr>
              <a:pPr>
                <a:defRPr/>
              </a:pPr>
              <a:t>26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26CE40-3F29-47B2-9611-15909555D477}" type="slidenum">
              <a:rPr lang="de-DE">
                <a:solidFill>
                  <a:srgbClr val="000000"/>
                </a:solidFill>
              </a:rPr>
              <a:pPr>
                <a:defRPr/>
              </a:pPr>
              <a:t>27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426CE40-3F29-47B2-9611-15909555D477}" type="slidenum">
              <a:rPr lang="de-DE">
                <a:solidFill>
                  <a:srgbClr val="000000"/>
                </a:solidFill>
              </a:rPr>
              <a:pPr>
                <a:defRPr/>
              </a:pPr>
              <a:t>28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745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2F4EA9E-6262-4F2F-800E-BA3F82D99E53}" type="slidenum">
              <a:rPr lang="de-DE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84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C88E2E-4D3C-4C55-AEC1-F86B74B455BD}" type="slidenum">
              <a:rPr lang="de-DE">
                <a:solidFill>
                  <a:prstClr val="black"/>
                </a:solidFill>
              </a:rPr>
              <a:pPr>
                <a:defRPr/>
              </a:pPr>
              <a:t>30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95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4EBA2A2C-2711-4163-8200-F03ABD6E9E7A}" type="slidenum">
              <a:rPr lang="de-DE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A5E6A1-D4D1-4B03-A3AF-3349D90E50D4}" type="slidenum">
              <a:rPr lang="de-DE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FBB138-B9F8-4391-9858-7CF01B19CEC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053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1A5E6A1-D4D1-4B03-A3AF-3349D90E50D4}" type="slidenum">
              <a:rPr lang="de-DE">
                <a:solidFill>
                  <a:prstClr val="black"/>
                </a:solidFill>
              </a:rPr>
              <a:pPr>
                <a:defRPr/>
              </a:pPr>
              <a:t>34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15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312C3C7-D96F-41F0-9D22-EC347925061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FB6597F-4B64-4579-8310-4478A0E6BB9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1D8090-F97A-470A-8A72-CD3FCA62271D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46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83972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2C4515-DD3B-438E-ABD6-FD670AFB4F64}" type="slidenum">
              <a:rPr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56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251C488-963A-47AF-9EDE-CFF1C3D8C850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431FAF6-4E43-4BFD-B25C-C0C2C2B3F193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A3E04AE-4335-4DD7-AD96-8DD3F6785AD4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8E9C17-9C49-4A42-8D52-6AEB4A49B72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97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4274D68-A26F-4F4A-90B4-A149C08BE977}" type="slidenum">
              <a:rPr lang="de-DE">
                <a:solidFill>
                  <a:prstClr val="black"/>
                </a:solidFill>
              </a:rPr>
              <a:pPr>
                <a:defRPr/>
              </a:pPr>
              <a:t>51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595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2D5CE7B-DDB0-4781-8DBE-522F1D16C85A}" type="slidenum">
              <a:rPr lang="de-DE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24DE633-0FF6-42BB-804D-C10A05EFA7FD}" type="slidenum">
              <a:rPr lang="de-DE">
                <a:solidFill>
                  <a:prstClr val="black"/>
                </a:solidFill>
              </a:rPr>
              <a:pPr>
                <a:defRPr/>
              </a:pPr>
              <a:t>52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179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6CE943F-5B06-40A6-A482-404CA764365A}" type="slidenum">
              <a:rPr lang="de-DE">
                <a:solidFill>
                  <a:srgbClr val="000000"/>
                </a:solidFill>
              </a:rPr>
              <a:pPr>
                <a:defRPr/>
              </a:pPr>
              <a:t>53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8FE4EA-6CF6-46B2-B65B-796952B8857E}" type="slidenum">
              <a:rPr lang="de-DE">
                <a:solidFill>
                  <a:srgbClr val="000000"/>
                </a:solidFill>
              </a:rPr>
              <a:pPr>
                <a:defRPr/>
              </a:pPr>
              <a:t>54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10F8A96-2967-4F2B-ADDA-40C6D74A72F8}" type="slidenum">
              <a:rPr lang="de-DE">
                <a:solidFill>
                  <a:prstClr val="black"/>
                </a:solidFill>
              </a:rPr>
              <a:pPr>
                <a:defRPr/>
              </a:pPr>
              <a:t>55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C8FE4EA-6CF6-46B2-B65B-796952B8857E}" type="slidenum">
              <a:rPr lang="de-DE">
                <a:solidFill>
                  <a:srgbClr val="000000"/>
                </a:solidFill>
              </a:rPr>
              <a:pPr>
                <a:defRPr/>
              </a:pPr>
              <a:t>57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4014FF-2F0D-4D66-A2F0-B857F8975B01}" type="slidenum">
              <a:rPr lang="de-DE">
                <a:solidFill>
                  <a:prstClr val="black"/>
                </a:solidFill>
              </a:rPr>
              <a:pPr>
                <a:defRPr/>
              </a:pPr>
              <a:t>58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54014FF-2F0D-4D66-A2F0-B857F8975B01}" type="slidenum">
              <a:rPr lang="de-DE">
                <a:solidFill>
                  <a:prstClr val="black"/>
                </a:solidFill>
              </a:rPr>
              <a:pPr>
                <a:defRPr/>
              </a:pPr>
              <a:t>59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4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AE1539D-C82D-45A9-A788-9465E60E2EEB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B3DA8-DAD6-42F5-A8E8-FDF1BF3DCB9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3655-61E8-4165-9912-D0ABD5D5738A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7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F5B9B01-54C3-4163-BB59-1E52395289E1}" type="slidenum">
              <a:rPr lang="de-DE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FDF3655-61E8-4165-9912-D0ABD5D5738A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74B3DA8-DAD6-42F5-A8E8-FDF1BF3DCB97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589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CC0C4B-DE70-43CE-87F0-EDD22BB36EFA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7939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88F608D-34B9-4451-81A4-4FF71B5697E2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28357-AA5B-4699-A139-570948F0D0E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203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EB36CE9-57A9-431E-9054-38A6AEF57301}" type="slidenum">
              <a:rPr lang="de-DE">
                <a:solidFill>
                  <a:srgbClr val="000000"/>
                </a:solidFill>
              </a:rPr>
              <a:pPr>
                <a:defRPr/>
              </a:pPr>
              <a:t>68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28357-AA5B-4699-A139-570948F0D0E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E028357-AA5B-4699-A139-570948F0D0E9}" type="slidenum">
              <a:rPr lang="de-DE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96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  <p:sp>
        <p:nvSpPr>
          <p:cNvPr id="1351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155CB0C-8295-41CB-AA50-96AAA1B5E0EB}" type="slidenum">
              <a:rPr lang="de-DE">
                <a:solidFill>
                  <a:srgbClr val="000000"/>
                </a:solidFill>
              </a:rPr>
              <a:pPr>
                <a:defRPr/>
              </a:pPr>
              <a:t>72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658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B5C3D6D-EFB8-4905-B6E1-549D75B2592F}" type="slidenum">
              <a:rPr lang="de-DE">
                <a:solidFill>
                  <a:srgbClr val="000000"/>
                </a:solidFill>
              </a:rPr>
              <a:pPr>
                <a:defRPr/>
              </a:pPr>
              <a:t>73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340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775DA3D-68FE-4ACF-B2EE-C1C2ADA52808}" type="slidenum">
              <a:rPr lang="de-DE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DF0899A-B932-4626-A82D-163F7C7047B5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74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722F155-4187-409F-B2C7-AC539BB2C81D}" type="slidenum">
              <a:rPr lang="de-DE">
                <a:solidFill>
                  <a:srgbClr val="000000"/>
                </a:solidFill>
              </a:rPr>
              <a:pPr>
                <a:defRPr/>
              </a:pPr>
              <a:t>75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41316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7E3217E-359E-416D-99C6-6B86FFB2C745}" type="slidenum">
              <a:rPr lang="de-DE">
                <a:solidFill>
                  <a:prstClr val="black"/>
                </a:solidFill>
              </a:rPr>
              <a:pPr>
                <a:defRPr/>
              </a:pPr>
              <a:t>76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4AB7125-FC45-4F5A-8994-3E3BA0337F4F}" type="slidenum">
              <a:rPr lang="de-DE">
                <a:solidFill>
                  <a:prstClr val="black"/>
                </a:solidFill>
              </a:rPr>
              <a:pPr>
                <a:defRPr/>
              </a:pPr>
              <a:t>77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1759B7A-4E5A-4EC3-8BC6-96FB36699112}" type="slidenum">
              <a:rPr lang="de-DE">
                <a:solidFill>
                  <a:prstClr val="black"/>
                </a:solidFill>
              </a:rPr>
              <a:pPr>
                <a:defRPr/>
              </a:pPr>
              <a:t>78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79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8637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1759B7A-4E5A-4EC3-8BC6-96FB36699112}" type="slidenum">
              <a:rPr lang="de-DE">
                <a:solidFill>
                  <a:prstClr val="black"/>
                </a:solidFill>
              </a:rPr>
              <a:pPr>
                <a:defRPr/>
              </a:pPr>
              <a:t>80</a:t>
            </a:fld>
            <a:endParaRPr lang="de-DE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81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82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83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902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C19BA11-2935-424B-AC25-B1882DB5220A}" type="slidenum">
              <a:rPr lang="de-DE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84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409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67CD4D33-4125-4F8E-A116-D2BC31CA83A8}" type="slidenum">
              <a:rPr lang="de-DE">
                <a:solidFill>
                  <a:srgbClr val="000000"/>
                </a:solidFill>
              </a:rPr>
              <a:pPr>
                <a:defRPr/>
              </a:pPr>
              <a:t>85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7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2292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3ABE9018-84B7-4435-B7FB-E6B393047552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86</a:t>
            </a:fld>
            <a:endParaRPr lang="de-DE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0051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49DD6CE-10BF-41E6-8796-2B6F066BCBFD}" type="slidenum">
              <a:rPr lang="de-DE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5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de-DE" sz="1800" noProof="1" smtClean="0">
              <a:latin typeface="Times New Roman" pitchFamily="18" charset="0"/>
            </a:endParaRPr>
          </a:p>
        </p:txBody>
      </p:sp>
      <p:sp>
        <p:nvSpPr>
          <p:cNvPr id="15364" name="Foliennummernplatzhalt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A3D9DA2-4965-41E4-9E56-50EE7C7B719D}" type="slidenum">
              <a:rPr lang="de-DE">
                <a:solidFill>
                  <a:srgbClr val="000000"/>
                </a:solidFill>
              </a:rPr>
              <a:pPr>
                <a:defRPr/>
              </a:pPr>
              <a:t>9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0F80281-8CEB-4BDF-B12F-6BABE6DBD9F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CFD0CEC-971D-49E9-A392-61201D01E1C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1229A64-5BD2-42A6-A67C-A0975E6A19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EEC3443-2322-492D-90F7-D9E761C830D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E04F1F-0534-4964-AFCC-C33E977E7D0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F853E6B-7620-4BC6-A0C5-030E48071217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60DF438-77A0-4A10-B9A9-4D848DE1C27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6212070-4D52-4F25-B904-7866469BBC6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54684F-BA47-4196-A5A0-A75EBA66CC9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0B2735-2204-4478-9CF1-0476072EFC3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A1567F0-E162-4FCA-9C54-730E9B9E137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A5DFD04-7D21-46B6-BB98-2B6CD0678A5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8436FCE-B4DB-4795-93C0-147D672D9AA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B8EF8F4-173A-4965-885C-90AAF8CB762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7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6463EC2-07E5-4B9E-BEEC-EF9856FBAAD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6FC31DEA-55AA-4756-91AC-6C548B1BF50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C99C165-792F-4A50-8B2E-3F999C255B2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047879C-BE55-44F7-93C3-703570EA5B8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717D249-0717-4C15-A5AB-2D0CCB2B2B5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15BE194A-72C8-424A-A1E6-AE363AB1EBA6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527A6C29-07A0-410D-BDD4-3D37EB92DE6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A56C9AEA-FEEF-404B-B631-193B496FE24A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6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D4563DC8-DECF-4476-B8DA-7CB8C50F0B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97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D6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7F7CD01B-0EC3-4527-930B-2D5DC3D4E8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B251CD6F-C912-40AD-AAA6-DACF2E0ECF4D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0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AB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das Titelformat zu bearbeiten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1" smtClean="0"/>
              <a:t>Klicken Sie, um die Formate des Vorlagentextes zu bearbeiten</a:t>
            </a:r>
          </a:p>
          <a:p>
            <a:pPr lvl="1"/>
            <a:r>
              <a:rPr lang="de-DE" noProof="1" smtClean="0"/>
              <a:t>Zweite Ebene</a:t>
            </a:r>
          </a:p>
          <a:p>
            <a:pPr lvl="2"/>
            <a:r>
              <a:rPr lang="de-DE" noProof="1" smtClean="0"/>
              <a:t>Dritte Ebene</a:t>
            </a:r>
          </a:p>
          <a:p>
            <a:pPr lvl="3"/>
            <a:r>
              <a:rPr lang="de-DE" noProof="1" smtClean="0"/>
              <a:t>Vierte Ebene</a:t>
            </a:r>
          </a:p>
          <a:p>
            <a:pPr lvl="4"/>
            <a:r>
              <a:rPr lang="de-DE" noProof="1" smtClean="0"/>
              <a:t>Fünfte Ebene</a:t>
            </a:r>
          </a:p>
        </p:txBody>
      </p:sp>
      <p:sp>
        <p:nvSpPr>
          <p:cNvPr id="7" name="Datumsplatzhalter 1"/>
          <p:cNvSpPr>
            <a:spLocks noGrp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Fußzeilenplatzhalter 2"/>
          <p:cNvSpPr>
            <a:spLocks noGrp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Foliennummernplatzhalter 3"/>
          <p:cNvSpPr>
            <a:spLocks noGrp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noProof="1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8F6710E7-C569-40E4-A181-D008BD7A0E31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11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nvxknFpYwVU?t=670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b/ba/L%C3%BCneburger_Heide_093.jpg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5.jpeg"/><Relationship Id="rId5" Type="http://schemas.openxmlformats.org/officeDocument/2006/relationships/hyperlink" Target="http://potassium.1338.at/upload/pictures/rudis_fischteiche_22.05.2008_big.jpg" TargetMode="External"/><Relationship Id="rId4" Type="http://schemas.openxmlformats.org/officeDocument/2006/relationships/image" Target="../media/image54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Y6uNcwedCTg?t=630" TargetMode="External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nvxknFpYwVU?t=1630" TargetMode="Externa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JjsZsISdA7g?t=277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feld 4"/>
          <p:cNvSpPr txBox="1">
            <a:spLocks noChangeArrowheads="1"/>
          </p:cNvSpPr>
          <p:nvPr/>
        </p:nvSpPr>
        <p:spPr bwMode="auto">
          <a:xfrm>
            <a:off x="1187450" y="960438"/>
            <a:ext cx="6624638" cy="13843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„</a:t>
            </a:r>
            <a:r>
              <a:rPr lang="de-DE" sz="2800" b="1" dirty="0">
                <a:solidFill>
                  <a:srgbClr val="C00000"/>
                </a:solidFill>
                <a:latin typeface="Times New Roman" pitchFamily="18" charset="0"/>
              </a:rPr>
              <a:t>Naturwald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ist ein Wunschbild des Menschen, keine Lösung zur Bekämpfung des Artenverlustes“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3795" name="Textfeld 3"/>
          <p:cNvSpPr txBox="1">
            <a:spLocks noChangeArrowheads="1"/>
          </p:cNvSpPr>
          <p:nvPr/>
        </p:nvSpPr>
        <p:spPr bwMode="auto">
          <a:xfrm>
            <a:off x="3276600" y="2544763"/>
            <a:ext cx="2413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noProof="1">
                <a:solidFill>
                  <a:srgbClr val="000000"/>
                </a:solidFill>
                <a:latin typeface="Times New Roman" pitchFamily="18" charset="0"/>
              </a:rPr>
              <a:t>Werner Kunz</a:t>
            </a:r>
          </a:p>
          <a:p>
            <a:pPr algn="ctr">
              <a:spcBef>
                <a:spcPct val="50000"/>
              </a:spcBef>
            </a:pPr>
            <a:r>
              <a:rPr lang="de-DE" b="1">
                <a:solidFill>
                  <a:srgbClr val="000000"/>
                </a:solidFill>
                <a:latin typeface="Times New Roman" pitchFamily="18" charset="0"/>
              </a:rPr>
              <a:t>Universität Düsseldorf</a:t>
            </a:r>
          </a:p>
          <a:p>
            <a:pPr algn="ctr">
              <a:spcBef>
                <a:spcPct val="50000"/>
              </a:spcBef>
            </a:pPr>
            <a:r>
              <a:rPr lang="de-DE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www.kunz.hhu.de/</a:t>
            </a:r>
            <a:r>
              <a:rPr lang="de-DE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835150" y="4489450"/>
            <a:ext cx="5400675" cy="5238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800" b="1" noProof="1">
                <a:solidFill>
                  <a:srgbClr val="C00000"/>
                </a:solidFill>
                <a:latin typeface="Times New Roman" pitchFamily="18" charset="0"/>
              </a:rPr>
              <a:t>Naturschutz</a:t>
            </a:r>
            <a:r>
              <a:rPr lang="de-DE" sz="2800" b="1" noProof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800" b="1" i="1" noProof="1">
                <a:solidFill>
                  <a:srgbClr val="000000"/>
                </a:solidFill>
                <a:latin typeface="Times New Roman" pitchFamily="18" charset="0"/>
              </a:rPr>
              <a:t>versus</a:t>
            </a:r>
            <a:r>
              <a:rPr lang="de-DE" sz="2800" b="1" noProof="1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800" b="1" noProof="1">
                <a:solidFill>
                  <a:srgbClr val="C00000"/>
                </a:solidFill>
                <a:latin typeface="Times New Roman" pitchFamily="18" charset="0"/>
              </a:rPr>
              <a:t>Artenschutz</a:t>
            </a: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feld 2"/>
          <p:cNvSpPr txBox="1">
            <a:spLocks noChangeArrowheads="1"/>
          </p:cNvSpPr>
          <p:nvPr/>
        </p:nvSpPr>
        <p:spPr bwMode="auto">
          <a:xfrm>
            <a:off x="539750" y="2708275"/>
            <a:ext cx="80645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was sind in Deutschland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„natürliche“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Lebensräume?</a:t>
            </a:r>
          </a:p>
        </p:txBody>
      </p:sp>
      <p:sp>
        <p:nvSpPr>
          <p:cNvPr id="8" name="Textfeld 2"/>
          <p:cNvSpPr txBox="1">
            <a:spLocks noChangeArrowheads="1"/>
          </p:cNvSpPr>
          <p:nvPr/>
        </p:nvSpPr>
        <p:spPr bwMode="auto">
          <a:xfrm>
            <a:off x="466725" y="1196975"/>
            <a:ext cx="8137525" cy="8302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Betont wird in der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FFH-Richtlinie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immer wieder, dass es um  die Erhaltung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„natürlicher“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geht.</a:t>
            </a: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490538" y="3524250"/>
            <a:ext cx="8137525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 muss die Frage gestellt werden, ob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oder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Hase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(als sie vor einigen Jahrzehnten bei uns noch häufig waren) überhaupt einen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„natürlichen“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Lebensraum besiedelt haben.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9238" y="1196975"/>
            <a:ext cx="4806950" cy="416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feld 5"/>
          <p:cNvSpPr txBox="1">
            <a:spLocks noChangeArrowheads="1"/>
          </p:cNvSpPr>
          <p:nvPr/>
        </p:nvSpPr>
        <p:spPr bwMode="auto">
          <a:xfrm>
            <a:off x="595313" y="5803900"/>
            <a:ext cx="3783012" cy="6778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</a:t>
            </a:r>
          </a:p>
          <a:p>
            <a:r>
              <a: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 Kunz: Tagebau Garzweiler   </a:t>
            </a:r>
            <a:r>
              <a:rPr 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14989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81588" y="1196975"/>
            <a:ext cx="38115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6" name="Textfeld 7"/>
          <p:cNvSpPr txBox="1">
            <a:spLocks noChangeArrowheads="1"/>
          </p:cNvSpPr>
          <p:nvPr/>
        </p:nvSpPr>
        <p:spPr bwMode="auto">
          <a:xfrm>
            <a:off x="5292725" y="5846763"/>
            <a:ext cx="3311525" cy="6778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Hase</a:t>
            </a:r>
          </a:p>
          <a:p>
            <a:r>
              <a: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 Kunz: Havelaue Gülpe   </a:t>
            </a:r>
            <a:r>
              <a:rPr 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11999</a:t>
            </a:r>
          </a:p>
        </p:txBody>
      </p:sp>
      <p:sp>
        <p:nvSpPr>
          <p:cNvPr id="45062" name="Textfeld 2"/>
          <p:cNvSpPr txBox="1">
            <a:spLocks noChangeArrowheads="1"/>
          </p:cNvSpPr>
          <p:nvPr/>
        </p:nvSpPr>
        <p:spPr bwMode="auto">
          <a:xfrm>
            <a:off x="515938" y="220663"/>
            <a:ext cx="8137525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„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natürlichen“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Lebensräume von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Hase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sind die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Steppen des Ostens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2"/>
          <p:cNvSpPr txBox="1">
            <a:spLocks noChangeArrowheads="1"/>
          </p:cNvSpPr>
          <p:nvPr/>
        </p:nvSpPr>
        <p:spPr bwMode="auto">
          <a:xfrm>
            <a:off x="498475" y="1236816"/>
            <a:ext cx="8137525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Nur in den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Steppen des Ostens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besiedeln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 und Hase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„natürliche“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Lebensräume.</a:t>
            </a:r>
          </a:p>
          <a:p>
            <a:pPr algn="ctr"/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 uns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Deutschland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leben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„natürlichen“,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sondern in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künstlichen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Lebensräumen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691680" y="3645024"/>
            <a:ext cx="6336704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eswegen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„künstlich“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weil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 Habitate von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Rebhuhn und Hase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verschwinden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würden,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wenn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 die Natur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sich </a:t>
            </a:r>
            <a:r>
              <a:rPr lang="de-DE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selbst überlassen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würde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A6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971550" y="941819"/>
            <a:ext cx="727233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ie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Habitate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Mitteleuropas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sind fast überall seit Jahrtausenden vom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Menschen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verändert worden.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971600" y="2492896"/>
            <a:ext cx="7272338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Mitteleuropa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ist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daher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anders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</a:rPr>
              <a:t>als die meisten Gebiete der übrigen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Welt,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wo der Mensch erst seit relativ kurzer Zeit die Habitate verändert hat </a:t>
            </a:r>
          </a:p>
          <a:p>
            <a:pPr algn="ctr"/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und die Tiere sich noch nicht in dem Ausmaß an die vom Menschen gemachten Habitate angepasst haben 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Grafik 4" descr="02-Tafel_Original_02_11_11905_phlaeas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0700"/>
            <a:ext cx="9144000" cy="629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971550" y="220886"/>
            <a:ext cx="7272338" cy="8318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Das sieht man sehr deutlich an den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Tagfaltern.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Weltweit sind 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Tagfalter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de-DE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überwiegend </a:t>
            </a:r>
            <a:r>
              <a:rPr kumimoji="0" lang="de-DE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</a:rPr>
              <a:t>Wald-Arten</a:t>
            </a:r>
            <a:endParaRPr kumimoji="0" lang="de-DE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Textfeld 4"/>
          <p:cNvSpPr txBox="1">
            <a:spLocks noChangeArrowheads="1"/>
          </p:cNvSpPr>
          <p:nvPr/>
        </p:nvSpPr>
        <p:spPr bwMode="auto">
          <a:xfrm>
            <a:off x="403487" y="5261004"/>
            <a:ext cx="3743325" cy="4619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nur nicht in Mitteleuropa 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500563" y="5253186"/>
            <a:ext cx="3743325" cy="12001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hier sind die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Tagfalter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rPr>
              <a:t> überwiegend </a:t>
            </a:r>
            <a:r>
              <a:rPr kumimoji="0" lang="de-DE" sz="2400" b="1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</a:rPr>
              <a:t>Offenland-Arten</a:t>
            </a:r>
            <a:endParaRPr kumimoji="0" lang="de-DE" sz="2400" b="1" i="0" u="none" strike="noStrike" kern="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00513" y="908050"/>
            <a:ext cx="5008562" cy="468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08050"/>
            <a:ext cx="4067175" cy="5141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179388" y="115888"/>
            <a:ext cx="6408737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Afrika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findet man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nur hier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viele Tagfalter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138613" y="5805488"/>
            <a:ext cx="4033837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Savannen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sind arm an Arten und Individuen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2627313" y="476250"/>
            <a:ext cx="1152525" cy="28082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 flipV="1">
            <a:off x="2411413" y="4797425"/>
            <a:ext cx="2736850" cy="1081088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052513"/>
            <a:ext cx="3889375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4"/>
          <p:cNvSpPr txBox="1">
            <a:spLocks noChangeArrowheads="1"/>
          </p:cNvSpPr>
          <p:nvPr/>
        </p:nvSpPr>
        <p:spPr bwMode="auto">
          <a:xfrm>
            <a:off x="250825" y="303213"/>
            <a:ext cx="7489825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</a:rPr>
              <a:t>Südamerika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</a:rPr>
              <a:t> findet man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</a:rPr>
              <a:t>nur hier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</a:rPr>
              <a:t>viele Tagfalter</a:t>
            </a:r>
            <a:endParaRPr lang="de-DE" sz="2400" b="1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4138613" y="5805488"/>
            <a:ext cx="4033837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Llanos und Pampas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sind arm an Arten und Individuen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9" name="Gerade Verbindung mit Pfeil 8"/>
          <p:cNvCxnSpPr/>
          <p:nvPr/>
        </p:nvCxnSpPr>
        <p:spPr>
          <a:xfrm flipH="1">
            <a:off x="2051050" y="692150"/>
            <a:ext cx="2376488" cy="2089150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H="1" flipV="1">
            <a:off x="2124075" y="4941888"/>
            <a:ext cx="3600450" cy="936625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15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638" y="1052513"/>
            <a:ext cx="4665662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Gerade Verbindung mit Pfeil 14"/>
          <p:cNvCxnSpPr/>
          <p:nvPr/>
        </p:nvCxnSpPr>
        <p:spPr>
          <a:xfrm flipH="1" flipV="1">
            <a:off x="2916238" y="3284538"/>
            <a:ext cx="2951162" cy="259238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413" y="2087563"/>
            <a:ext cx="6772275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4"/>
          <p:cNvSpPr txBox="1">
            <a:spLocks noChangeArrowheads="1"/>
          </p:cNvSpPr>
          <p:nvPr/>
        </p:nvSpPr>
        <p:spPr bwMode="auto">
          <a:xfrm>
            <a:off x="7667625" y="5732463"/>
            <a:ext cx="1368425" cy="30797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1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Foto T. Schmitt</a:t>
            </a:r>
          </a:p>
        </p:txBody>
      </p:sp>
      <p:sp>
        <p:nvSpPr>
          <p:cNvPr id="50180" name="Textfeld 4"/>
          <p:cNvSpPr txBox="1">
            <a:spLocks noChangeArrowheads="1"/>
          </p:cNvSpPr>
          <p:nvPr/>
        </p:nvSpPr>
        <p:spPr bwMode="auto">
          <a:xfrm>
            <a:off x="179388" y="188913"/>
            <a:ext cx="5905500" cy="15700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und das gilt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keineswegs nur für die Tropen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.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Es gilt auch für die nicht-tropischen Wälder Ostasiens; z.B. für die Wälder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Wladiwostoks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5018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3573463"/>
            <a:ext cx="2484438" cy="291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mit Pfeil 8"/>
          <p:cNvCxnSpPr/>
          <p:nvPr/>
        </p:nvCxnSpPr>
        <p:spPr>
          <a:xfrm flipH="1">
            <a:off x="2051050" y="1700213"/>
            <a:ext cx="1368425" cy="4249737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4"/>
          <p:cNvSpPr txBox="1">
            <a:spLocks noChangeArrowheads="1"/>
          </p:cNvSpPr>
          <p:nvPr/>
        </p:nvSpPr>
        <p:spPr bwMode="auto">
          <a:xfrm>
            <a:off x="755650" y="1157843"/>
            <a:ext cx="7561263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Mitteleuropa hat offenbar seine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endemischen Wald-Tagfalterarten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in den Eiszeiten verloren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55576" y="2660719"/>
            <a:ext cx="7561263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die heute hier lebenden </a:t>
            </a:r>
            <a:r>
              <a:rPr lang="de-DE" sz="2400" b="1" kern="0" dirty="0">
                <a:solidFill>
                  <a:srgbClr val="C00000"/>
                </a:solidFill>
                <a:latin typeface="Times New Roman" pitchFamily="18" charset="0"/>
              </a:rPr>
              <a:t>Tagfalter</a:t>
            </a: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sind nach den Eiszeiten aus dem Osten und Süden eingewandert,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und von dort kamen sie kaum aus Waldgebieten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80728"/>
            <a:ext cx="7200800" cy="55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7" name="Gerade Verbindung mit Pfeil 6"/>
          <p:cNvCxnSpPr/>
          <p:nvPr/>
        </p:nvCxnSpPr>
        <p:spPr>
          <a:xfrm flipH="1">
            <a:off x="5580112" y="3284984"/>
            <a:ext cx="2232248" cy="7200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 flipV="1">
            <a:off x="5220072" y="3573016"/>
            <a:ext cx="1440160" cy="1512168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 flipV="1">
            <a:off x="2051720" y="3356992"/>
            <a:ext cx="2520280" cy="1440160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V="1">
            <a:off x="1475656" y="3645024"/>
            <a:ext cx="3384376" cy="2088232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feld 3"/>
          <p:cNvSpPr txBox="1">
            <a:spLocks noChangeArrowheads="1"/>
          </p:cNvSpPr>
          <p:nvPr/>
        </p:nvSpPr>
        <p:spPr bwMode="auto">
          <a:xfrm>
            <a:off x="0" y="0"/>
            <a:ext cx="4067175" cy="2031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einschalten: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Peter Berthold: Verlust an </a:t>
            </a: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„Vogelmasse</a:t>
            </a: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ab </a:t>
            </a:r>
            <a:r>
              <a:rPr lang="de-DE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11:10 bis 12:30:   </a:t>
            </a:r>
          </a:p>
          <a:p>
            <a:pPr algn="ctr">
              <a:spcBef>
                <a:spcPts val="0"/>
              </a:spcBef>
            </a:pP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[„…waren das noch 60 Paare“]  </a:t>
            </a:r>
            <a:endParaRPr 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u="sng" dirty="0">
                <a:hlinkClick r:id="rId4"/>
              </a:rPr>
              <a:t>https://youtu.be/nvxknFpYwVU?t=670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4"/>
          <p:cNvSpPr txBox="1">
            <a:spLocks noChangeArrowheads="1"/>
          </p:cNvSpPr>
          <p:nvPr/>
        </p:nvSpPr>
        <p:spPr bwMode="auto">
          <a:xfrm>
            <a:off x="827088" y="836712"/>
            <a:ext cx="7632700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Die meisten heute in Deutschland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lebenden Arten sind</a:t>
            </a: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keine Wald-Arten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619250" y="2507034"/>
            <a:ext cx="6048375" cy="15700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Deutschland leben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 Wald</a:t>
            </a: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nur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ca.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10 %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gefährdeten und geschützten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835150" y="1916832"/>
            <a:ext cx="56896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dazu ein Rückblick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Neu-Besiedelung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Mitteleuropas</a:t>
            </a:r>
          </a:p>
          <a:p>
            <a:pPr algn="ctr"/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nach der letzten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Eiszeit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feld 3"/>
          <p:cNvSpPr txBox="1">
            <a:spLocks noChangeArrowheads="1"/>
          </p:cNvSpPr>
          <p:nvPr/>
        </p:nvSpPr>
        <p:spPr bwMode="auto">
          <a:xfrm>
            <a:off x="1619250" y="908720"/>
            <a:ext cx="6049963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Wie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ist das zu erklären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?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1835696" y="3597002"/>
            <a:ext cx="56896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ist wichtig, um den richtigen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Blickwinkel </a:t>
            </a: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für den Artenschutz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Mitteleuropa zu gewinnen.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980728"/>
            <a:ext cx="7364413" cy="524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feld 4"/>
          <p:cNvSpPr txBox="1">
            <a:spLocks noChangeArrowheads="1"/>
          </p:cNvSpPr>
          <p:nvPr/>
        </p:nvSpPr>
        <p:spPr bwMode="auto">
          <a:xfrm>
            <a:off x="7235825" y="4600228"/>
            <a:ext cx="1008063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Wälder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164388" y="3139728"/>
            <a:ext cx="183515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Warm-Steppe</a:t>
            </a:r>
            <a:endParaRPr lang="de-DE" sz="2000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4" name="Gerade Verbindung mit Pfeil 13"/>
          <p:cNvCxnSpPr/>
          <p:nvPr/>
        </p:nvCxnSpPr>
        <p:spPr>
          <a:xfrm flipH="1">
            <a:off x="5292725" y="3428653"/>
            <a:ext cx="1944688" cy="10080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/>
          <p:nvPr/>
        </p:nvCxnSpPr>
        <p:spPr>
          <a:xfrm flipH="1">
            <a:off x="4211638" y="4828407"/>
            <a:ext cx="3024187" cy="5032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>
            <a:spLocks noChangeArrowheads="1"/>
          </p:cNvSpPr>
          <p:nvPr/>
        </p:nvSpPr>
        <p:spPr bwMode="auto">
          <a:xfrm>
            <a:off x="7308850" y="1915766"/>
            <a:ext cx="1698625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Mammut-Steppe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18" name="Gerade Verbindung mit Pfeil 17"/>
          <p:cNvCxnSpPr/>
          <p:nvPr/>
        </p:nvCxnSpPr>
        <p:spPr>
          <a:xfrm flipH="1">
            <a:off x="2916238" y="2420591"/>
            <a:ext cx="4464050" cy="180022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4"/>
          <p:cNvSpPr txBox="1">
            <a:spLocks noChangeArrowheads="1"/>
          </p:cNvSpPr>
          <p:nvPr/>
        </p:nvSpPr>
        <p:spPr bwMode="auto">
          <a:xfrm>
            <a:off x="7092950" y="980728"/>
            <a:ext cx="1943100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Vergletscherung</a:t>
            </a:r>
            <a:endParaRPr lang="de-DE" sz="2000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cxnSp>
        <p:nvCxnSpPr>
          <p:cNvPr id="23" name="Gerade Verbindung mit Pfeil 22"/>
          <p:cNvCxnSpPr/>
          <p:nvPr/>
        </p:nvCxnSpPr>
        <p:spPr>
          <a:xfrm flipH="1">
            <a:off x="2916238" y="1339503"/>
            <a:ext cx="4176712" cy="208915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2"/>
          <p:cNvSpPr txBox="1">
            <a:spLocks noChangeArrowheads="1"/>
          </p:cNvSpPr>
          <p:nvPr/>
        </p:nvSpPr>
        <p:spPr bwMode="auto">
          <a:xfrm>
            <a:off x="11113" y="139700"/>
            <a:ext cx="9097962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Eismassen ließen die 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Mammutsteppe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SW- und S-Mitteleuropa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frei, wo viele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 überleben konnten.</a:t>
            </a:r>
          </a:p>
        </p:txBody>
      </p:sp>
      <p:sp>
        <p:nvSpPr>
          <p:cNvPr id="16" name="Textfeld 2"/>
          <p:cNvSpPr txBox="1">
            <a:spLocks noChangeArrowheads="1"/>
          </p:cNvSpPr>
          <p:nvPr/>
        </p:nvSpPr>
        <p:spPr bwMode="auto">
          <a:xfrm>
            <a:off x="1835696" y="5877272"/>
            <a:ext cx="7128792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Wald-Arten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überlebten während der Kaltzeiten 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Wäldern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des Mittelmeerraums.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284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2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10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0" y="6027738"/>
            <a:ext cx="6432550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der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Mammutsteppe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lebte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Kaltzeit-Fauna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Mammuts, Wollnashorn, Neandertaler </a:t>
            </a:r>
          </a:p>
        </p:txBody>
      </p:sp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0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59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0" y="5229200"/>
            <a:ext cx="5256213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den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mediterranen Wäldern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überlebte während der Kaltzeiten 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die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Warmzeit-Fauna: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Waldelefant, Waldnashorn</a:t>
            </a:r>
          </a:p>
        </p:txBody>
      </p:sp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8450" y="1784350"/>
            <a:ext cx="6005513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34925" y="44450"/>
            <a:ext cx="9097963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Kaltzeit-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die Warmzeit-Fauna wechselten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das ganze Pleistozän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über fast 2 </a:t>
            </a:r>
            <a:r>
              <a:rPr lang="de-DE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Mio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Jahre ziemlich regelmäßig hin und her. 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980728"/>
            <a:ext cx="8199402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cxnSp>
        <p:nvCxnSpPr>
          <p:cNvPr id="9" name="Gerade Verbindung mit Pfeil 8"/>
          <p:cNvCxnSpPr/>
          <p:nvPr/>
        </p:nvCxnSpPr>
        <p:spPr>
          <a:xfrm flipV="1">
            <a:off x="4197152" y="3212976"/>
            <a:ext cx="4946848" cy="813792"/>
          </a:xfrm>
          <a:prstGeom prst="straightConnector1">
            <a:avLst/>
          </a:prstGeom>
          <a:ln w="762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0"/>
          <p:cNvCxnSpPr/>
          <p:nvPr/>
        </p:nvCxnSpPr>
        <p:spPr>
          <a:xfrm flipV="1">
            <a:off x="1691680" y="4005064"/>
            <a:ext cx="2304256" cy="2325960"/>
          </a:xfrm>
          <a:prstGeom prst="straightConnector1">
            <a:avLst/>
          </a:prstGeom>
          <a:ln w="76200">
            <a:solidFill>
              <a:srgbClr val="0000FF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feld 8"/>
          <p:cNvSpPr txBox="1">
            <a:spLocks noChangeArrowheads="1"/>
          </p:cNvSpPr>
          <p:nvPr/>
        </p:nvSpPr>
        <p:spPr bwMode="auto">
          <a:xfrm>
            <a:off x="8101013" y="6321425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pic>
        <p:nvPicPr>
          <p:cNvPr id="5939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2348881"/>
            <a:ext cx="6832600" cy="446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34925" y="188640"/>
            <a:ext cx="9097963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gegen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Ende der letzten Eiszeit (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Weichsel-Kaltzeit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gab es nach schon beginnender Erwärmung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einen Rückschlag:</a:t>
            </a: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gewaltige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Vereisung, die </a:t>
            </a:r>
            <a:r>
              <a:rPr lang="de-DE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Dryas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-Eiszeit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 ca.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13.000 Jahren.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8870" y="1412776"/>
            <a:ext cx="9097963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Diese drang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bis nach Spanien und Italien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tötete vermutlich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sowohl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einen Großteil der Kaltzeit-Fauna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als </a:t>
            </a:r>
            <a:r>
              <a:rPr lang="de-DE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aucherie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Warmzeit-Fauna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11760" y="5373216"/>
            <a:ext cx="1080120" cy="936104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>
          <a:xfrm>
            <a:off x="4211960" y="5085184"/>
            <a:ext cx="144016" cy="864096"/>
          </a:xfrm>
          <a:prstGeom prst="straightConnector1">
            <a:avLst/>
          </a:prstGeom>
          <a:ln w="762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6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258888" y="2507034"/>
            <a:ext cx="6721475" cy="15700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 die heutige Warmzeit begann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Holozän: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11.000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Jahre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vor heute),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war Mitteleuropa fast frei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von allen seinen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endemischen Arten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259632" y="836712"/>
            <a:ext cx="672147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Es gibt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keine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Mammuts, keine Wollnashörner, aber auch keine Waldelefanten und keine Waldnashörner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mehr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feld 4"/>
          <p:cNvSpPr txBox="1">
            <a:spLocks noChangeArrowheads="1"/>
          </p:cNvSpPr>
          <p:nvPr/>
        </p:nvSpPr>
        <p:spPr bwMode="auto">
          <a:xfrm>
            <a:off x="2844080" y="764704"/>
            <a:ext cx="5976392" cy="224676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Wir haben heute 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in Deutschland also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nur noch </a:t>
            </a:r>
            <a:r>
              <a:rPr lang="de-DE" sz="2800" b="1" dirty="0">
                <a:solidFill>
                  <a:srgbClr val="0000FF"/>
                </a:solidFill>
                <a:latin typeface="Times New Roman" pitchFamily="18" charset="0"/>
              </a:rPr>
              <a:t>20 %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8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so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viel </a:t>
            </a:r>
            <a:r>
              <a:rPr lang="de-DE" sz="2800" b="1" dirty="0">
                <a:solidFill>
                  <a:srgbClr val="C00000"/>
                </a:solidFill>
                <a:latin typeface="Times New Roman" pitchFamily="18" charset="0"/>
              </a:rPr>
              <a:t>„Vogelmasse“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wie 1850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  <a:p>
            <a:pPr algn="ctr"/>
            <a:r>
              <a:rPr lang="de-DE" sz="2800" b="1" dirty="0" smtClean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Verlust von 80% </a:t>
            </a: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in den letzten 2 Jahrhunderten</a:t>
            </a:r>
            <a:endParaRPr lang="de-DE" sz="2200" b="1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35843" name="Textfeld 4"/>
          <p:cNvSpPr txBox="1">
            <a:spLocks noChangeArrowheads="1"/>
          </p:cNvSpPr>
          <p:nvPr/>
        </p:nvSpPr>
        <p:spPr bwMode="auto">
          <a:xfrm>
            <a:off x="4067944" y="3068960"/>
            <a:ext cx="4752528" cy="181588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und bei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den </a:t>
            </a:r>
            <a:r>
              <a:rPr lang="de-DE" sz="2800" b="1" dirty="0">
                <a:solidFill>
                  <a:srgbClr val="C00000"/>
                </a:solidFill>
                <a:latin typeface="Times New Roman" pitchFamily="18" charset="0"/>
              </a:rPr>
              <a:t>Insekten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8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ist </a:t>
            </a:r>
            <a:r>
              <a:rPr lang="de-DE" sz="2800" b="1" dirty="0">
                <a:solidFill>
                  <a:srgbClr val="000000"/>
                </a:solidFill>
                <a:latin typeface="Times New Roman" pitchFamily="18" charset="0"/>
              </a:rPr>
              <a:t>es 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noch schlimmer:</a:t>
            </a:r>
          </a:p>
          <a:p>
            <a:pPr algn="ctr"/>
            <a:r>
              <a:rPr lang="de-DE" sz="2800" b="1" dirty="0" smtClean="0">
                <a:solidFill>
                  <a:srgbClr val="0000FF"/>
                </a:solidFill>
                <a:latin typeface="Times New Roman" pitchFamily="18" charset="0"/>
                <a:cs typeface="Calibri" pitchFamily="34" charset="0"/>
              </a:rPr>
              <a:t>Verlust von 80% </a:t>
            </a:r>
          </a:p>
          <a:p>
            <a:pPr algn="ctr"/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allein in den letzten </a:t>
            </a:r>
            <a:r>
              <a:rPr lang="de-DE" sz="2800" b="1" dirty="0" smtClean="0">
                <a:solidFill>
                  <a:srgbClr val="000000"/>
                </a:solidFill>
                <a:latin typeface="Times New Roman" pitchFamily="18" charset="0"/>
              </a:rPr>
              <a:t>30 Jahren</a:t>
            </a:r>
            <a:endParaRPr lang="de-DE" sz="2200" b="1" dirty="0" smtClean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780386"/>
            <a:ext cx="22551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3600400" cy="271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Bildergebnis für stepp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2313" y="1196975"/>
            <a:ext cx="2071687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40350" y="3789363"/>
            <a:ext cx="3803650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0" y="3760788"/>
            <a:ext cx="2060575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3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340768"/>
            <a:ext cx="216217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0" y="149225"/>
            <a:ext cx="9096375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Mitteleuropa war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nach der Eiszeit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offen für die Einwanderung von Arten aus dem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Osten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kamen meist nicht aus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den Wäldern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Bildergebnis für savannenwa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5938" y="4365625"/>
            <a:ext cx="2278062" cy="205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5084763"/>
            <a:ext cx="2168525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feld 4"/>
          <p:cNvSpPr txBox="1">
            <a:spLocks noChangeArrowheads="1"/>
          </p:cNvSpPr>
          <p:nvPr/>
        </p:nvSpPr>
        <p:spPr bwMode="auto">
          <a:xfrm>
            <a:off x="468313" y="188913"/>
            <a:ext cx="76327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und von Arten aus dem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Süden und Südosten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aber die kamen meist aus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lichten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Wäldern (nicht aus Dunkelwäldern)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: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096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4663" y="4371975"/>
            <a:ext cx="2676525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213" y="1700213"/>
            <a:ext cx="2282825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9144000" cy="674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"/>
          <p:cNvSpPr txBox="1">
            <a:spLocks noChangeArrowheads="1"/>
          </p:cNvSpPr>
          <p:nvPr/>
        </p:nvSpPr>
        <p:spPr bwMode="auto">
          <a:xfrm>
            <a:off x="179388" y="333375"/>
            <a:ext cx="2808287" cy="2862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meisten postglazial nach Mitteleuropa eingewanderten </a:t>
            </a: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Schmetterlinge und Vögel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sind </a:t>
            </a:r>
            <a:r>
              <a:rPr lang="de-DE" sz="2000" b="1" kern="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nicht</a:t>
            </a: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den 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dichten </a:t>
            </a:r>
            <a:r>
              <a:rPr lang="de-DE" sz="20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damals aufkommenden 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Urwald </a:t>
            </a:r>
            <a:r>
              <a:rPr lang="de-DE" sz="20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eingewandert</a:t>
            </a:r>
          </a:p>
        </p:txBody>
      </p:sp>
      <p:pic>
        <p:nvPicPr>
          <p:cNvPr id="634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5463" y="6381750"/>
            <a:ext cx="2006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357013"/>
            <a:ext cx="6769100" cy="6456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8101013" y="6489526"/>
            <a:ext cx="863600" cy="276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35496" y="203156"/>
            <a:ext cx="324036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Sie fanden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in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Jungsteinzeit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vor 7000 Jahren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geeignete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Offen-Stellen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Textfeld 2"/>
          <p:cNvSpPr txBox="1">
            <a:spLocks noChangeArrowheads="1"/>
          </p:cNvSpPr>
          <p:nvPr/>
        </p:nvSpPr>
        <p:spPr bwMode="auto">
          <a:xfrm>
            <a:off x="1101725" y="908720"/>
            <a:ext cx="6985000" cy="1201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einziger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Tagfalter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der heute bei uns in Deutschland lebt, ist 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wirklich heimischer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Deutscher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6" name="Textfeld 2"/>
          <p:cNvSpPr txBox="1">
            <a:spLocks noChangeArrowheads="1"/>
          </p:cNvSpPr>
          <p:nvPr/>
        </p:nvSpPr>
        <p:spPr bwMode="auto">
          <a:xfrm>
            <a:off x="1116013" y="2483520"/>
            <a:ext cx="6985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Sie alle haben eine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Migrationshintergrund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haben auch heute noch ihr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Kernvorkommen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im Osten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Süden Europas.</a:t>
            </a: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1115392" y="4077072"/>
            <a:ext cx="6985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Sie finden hier heute bei uns in Deutschland allenfalls eine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periphere Verschleißzone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ihres Vorkommens.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  <p:bldP spid="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Textfeld 2"/>
          <p:cNvSpPr txBox="1">
            <a:spLocks noChangeArrowheads="1"/>
          </p:cNvSpPr>
          <p:nvPr/>
        </p:nvSpPr>
        <p:spPr bwMode="auto">
          <a:xfrm>
            <a:off x="504825" y="116632"/>
            <a:ext cx="7954963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Typische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Verbreitungskarten der Tagfalter in Europa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lebt auch in Deutschland, aber Kern-Vorkommen woanders:</a:t>
            </a:r>
          </a:p>
        </p:txBody>
      </p:sp>
      <p:pic>
        <p:nvPicPr>
          <p:cNvPr id="6554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99608"/>
            <a:ext cx="3455615" cy="539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64596" y="1404326"/>
            <a:ext cx="4295836" cy="537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feld 2"/>
          <p:cNvSpPr txBox="1">
            <a:spLocks noChangeArrowheads="1"/>
          </p:cNvSpPr>
          <p:nvPr/>
        </p:nvSpPr>
        <p:spPr bwMode="auto">
          <a:xfrm>
            <a:off x="1101725" y="611188"/>
            <a:ext cx="6985000" cy="461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Ähnlich ist es mit den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Vogelarten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66563" name="Textfeld 2"/>
          <p:cNvSpPr txBox="1">
            <a:spLocks noChangeArrowheads="1"/>
          </p:cNvSpPr>
          <p:nvPr/>
        </p:nvSpPr>
        <p:spPr bwMode="auto">
          <a:xfrm>
            <a:off x="1116013" y="2843213"/>
            <a:ext cx="6985000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Nur dort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findet man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„natürlichen“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Biotope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die diese Arten brauchen.</a:t>
            </a:r>
          </a:p>
        </p:txBody>
      </p:sp>
      <p:sp>
        <p:nvSpPr>
          <p:cNvPr id="66564" name="Textfeld 2"/>
          <p:cNvSpPr txBox="1">
            <a:spLocks noChangeArrowheads="1"/>
          </p:cNvSpPr>
          <p:nvPr/>
        </p:nvSpPr>
        <p:spPr bwMode="auto">
          <a:xfrm>
            <a:off x="1116013" y="1403350"/>
            <a:ext cx="6985000" cy="12001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Außer dem 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Rotmilan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haben alle in Deutschland brütenden Arten ihr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Kernvorkommen außerhalb Deutschlands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6565" name="Textfeld 2"/>
          <p:cNvSpPr txBox="1">
            <a:spLocks noChangeArrowheads="1"/>
          </p:cNvSpPr>
          <p:nvPr/>
        </p:nvSpPr>
        <p:spPr bwMode="auto">
          <a:xfrm>
            <a:off x="1116013" y="4173538"/>
            <a:ext cx="6985000" cy="138499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das sind nicht 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dichten Wälder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die hier entstanden wären und entstehen würden,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wenn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Mensch nicht in die Natur eingreift.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6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animBg="1"/>
      <p:bldP spid="66564" grpId="0" animBg="1"/>
      <p:bldP spid="6656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8"/>
          <p:cNvSpPr txBox="1">
            <a:spLocks noChangeArrowheads="1"/>
          </p:cNvSpPr>
          <p:nvPr/>
        </p:nvSpPr>
        <p:spPr bwMode="auto">
          <a:xfrm>
            <a:off x="8101013" y="6392863"/>
            <a:ext cx="863600" cy="276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  <p:sp>
        <p:nvSpPr>
          <p:cNvPr id="10" name="Textfeld 2"/>
          <p:cNvSpPr txBox="1">
            <a:spLocks noChangeArrowheads="1"/>
          </p:cNvSpPr>
          <p:nvPr/>
        </p:nvSpPr>
        <p:spPr bwMode="auto">
          <a:xfrm>
            <a:off x="250825" y="115888"/>
            <a:ext cx="8497888" cy="83026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Arten konnten nach Mitteleuropa einwandern, weil die </a:t>
            </a:r>
            <a:r>
              <a:rPr lang="de-DE" sz="2400" b="1" kern="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Biotope (schon in der Steinzeit) </a:t>
            </a:r>
            <a:r>
              <a:rPr lang="de-DE" sz="2400" b="1" kern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freigemacht </a:t>
            </a: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wurden.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55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8"/>
          <p:cNvSpPr txBox="1">
            <a:spLocks noChangeArrowheads="1"/>
          </p:cNvSpPr>
          <p:nvPr/>
        </p:nvSpPr>
        <p:spPr bwMode="auto">
          <a:xfrm>
            <a:off x="8101013" y="6392863"/>
            <a:ext cx="863600" cy="276225"/>
          </a:xfrm>
          <a:prstGeom prst="rect">
            <a:avLst/>
          </a:prstGeom>
          <a:solidFill>
            <a:schemeClr val="tx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6" descr="Frauen kratzen Nadel- und Unkrautstreue mit zusamm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1052513"/>
            <a:ext cx="671988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292725" y="5300663"/>
            <a:ext cx="2232025" cy="70802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de-DE" sz="2000" b="1" dirty="0">
                <a:solidFill>
                  <a:srgbClr val="990000"/>
                </a:solidFill>
                <a:latin typeface="Times New Roman" pitchFamily="18" charset="0"/>
                <a:cs typeface="+mn-cs"/>
              </a:rPr>
              <a:t>Laub-Rechen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 zur </a:t>
            </a:r>
            <a:r>
              <a:rPr lang="de-DE" sz="2000" b="1" dirty="0">
                <a:solidFill>
                  <a:srgbClr val="990000"/>
                </a:solidFill>
                <a:latin typeface="Times New Roman" pitchFamily="18" charset="0"/>
                <a:cs typeface="+mn-cs"/>
              </a:rPr>
              <a:t>Streu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-Gewinnung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55650" y="260350"/>
            <a:ext cx="2952750" cy="132397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erst recht dann in </a:t>
            </a:r>
          </a:p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im letzten Jahrtausend  wurde die Landschaft regelrecht ausgeräumt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feld 2"/>
          <p:cNvSpPr txBox="1">
            <a:spLocks noChangeArrowheads="1"/>
          </p:cNvSpPr>
          <p:nvPr/>
        </p:nvSpPr>
        <p:spPr bwMode="auto">
          <a:xfrm>
            <a:off x="2915320" y="1340768"/>
            <a:ext cx="309684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ist das möglich?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484" name="Textfeld 2"/>
          <p:cNvSpPr txBox="1">
            <a:spLocks noChangeArrowheads="1"/>
          </p:cNvSpPr>
          <p:nvPr/>
        </p:nvSpPr>
        <p:spPr bwMode="auto">
          <a:xfrm>
            <a:off x="2483272" y="2740224"/>
            <a:ext cx="4032944" cy="212365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Aber wir haben doch so viele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de-DE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EU-Vogelschutzgebiete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EU-FFH-Gebiete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://www.heideterrasse.net/upload/bilder/news/8_Plagg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260350"/>
            <a:ext cx="7129463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4" descr="http://www.naturrundweg.de/printable/images/abplaggen-der-baumscheiben-fuer-die-heister_matable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6188" y="2492375"/>
            <a:ext cx="6448425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250825" y="5013325"/>
            <a:ext cx="2032000" cy="461963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err="1">
                <a:solidFill>
                  <a:schemeClr val="bg1"/>
                </a:solidFill>
                <a:latin typeface="Times New Roman" pitchFamily="18" charset="0"/>
                <a:cs typeface="+mn-cs"/>
              </a:rPr>
              <a:t>Plaggenhieb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96400" cy="701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44675"/>
            <a:ext cx="2362200" cy="195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832225"/>
            <a:ext cx="4457700" cy="317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28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25" y="4365625"/>
            <a:ext cx="2587625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0" y="188913"/>
            <a:ext cx="9072563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erst der Mensch schuf die Biotope, in der heute in Mitteleuropa die meisten Arten leben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8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Grafik 3" descr="13069_Grosstrappen im Luch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0"/>
            <a:ext cx="9180513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5"/>
          <p:cNvSpPr txBox="1">
            <a:spLocks noChangeArrowheads="1"/>
          </p:cNvSpPr>
          <p:nvPr/>
        </p:nvSpPr>
        <p:spPr bwMode="auto">
          <a:xfrm>
            <a:off x="6067425" y="6300788"/>
            <a:ext cx="2968625" cy="3683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 Kunz: Havelland   </a:t>
            </a:r>
            <a:r>
              <a:rPr lang="de-DE" sz="12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13069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mw2.google.com/mw-panoramio/photos/medium/797295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1374775"/>
            <a:ext cx="4176712" cy="313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Datei:Lüneburger Heide 09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3716338"/>
            <a:ext cx="4103687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3"/>
          <p:cNvSpPr txBox="1">
            <a:spLocks noChangeArrowheads="1"/>
          </p:cNvSpPr>
          <p:nvPr/>
        </p:nvSpPr>
        <p:spPr bwMode="auto">
          <a:xfrm>
            <a:off x="4644008" y="4581128"/>
            <a:ext cx="4320480" cy="163121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Fischteiche,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Torfstiche und Heiden sind die </a:t>
            </a:r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„Naturschutzgebiete“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in Deutschland. </a:t>
            </a:r>
            <a:endParaRPr lang="de-DE" sz="2000" b="1" dirty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Aber jedes </a:t>
            </a:r>
            <a:r>
              <a:rPr lang="de-DE" sz="20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dieser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Gebiete</a:t>
            </a:r>
            <a:r>
              <a:rPr lang="de-DE" sz="2000" b="1" dirty="0" smtClean="0">
                <a:solidFill>
                  <a:srgbClr val="C00000"/>
                </a:solidFill>
                <a:latin typeface="Times New Roman" pitchFamily="18" charset="0"/>
                <a:cs typeface="+mn-cs"/>
              </a:rPr>
              <a:t> </a:t>
            </a:r>
            <a:r>
              <a:rPr lang="de-DE" sz="20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ist </a:t>
            </a:r>
            <a:r>
              <a:rPr lang="de-DE" sz="20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Menschen-gemacht</a:t>
            </a:r>
          </a:p>
        </p:txBody>
      </p:sp>
      <p:sp>
        <p:nvSpPr>
          <p:cNvPr id="7" name="Textfeld 8"/>
          <p:cNvSpPr txBox="1">
            <a:spLocks noChangeArrowheads="1"/>
          </p:cNvSpPr>
          <p:nvPr/>
        </p:nvSpPr>
        <p:spPr bwMode="auto">
          <a:xfrm>
            <a:off x="8100392" y="6249119"/>
            <a:ext cx="863600" cy="276225"/>
          </a:xfrm>
          <a:prstGeom prst="rect">
            <a:avLst/>
          </a:prstGeom>
          <a:solidFill>
            <a:schemeClr val="bg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sp>
        <p:nvSpPr>
          <p:cNvPr id="74758" name="Textfeld 2"/>
          <p:cNvSpPr txBox="1">
            <a:spLocks noChangeArrowheads="1"/>
          </p:cNvSpPr>
          <p:nvPr/>
        </p:nvSpPr>
        <p:spPr bwMode="auto">
          <a:xfrm>
            <a:off x="1116013" y="115888"/>
            <a:ext cx="6985000" cy="12017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 dürfen nicht vergessen, dass auch die meisten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sog. „Naturschutzgebiete“ 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vom Menschen geschaffen wurden</a:t>
            </a:r>
          </a:p>
        </p:txBody>
      </p:sp>
      <p:pic>
        <p:nvPicPr>
          <p:cNvPr id="17411" name="Picture 2" descr="Picture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347788"/>
            <a:ext cx="3724275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684213" y="765175"/>
            <a:ext cx="7993062" cy="120015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Alle diese Naturschutzgebiete würden 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Opfer der Sukzession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werden, würden sie nicht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künstlich offen gehalten.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79263" y="2237963"/>
            <a:ext cx="8785225" cy="15696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 meisten Naturschutzgebiete Deutschlands sind nicht dazu da, </a:t>
            </a:r>
          </a:p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die Natur vor dem Menschen zu schützen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+mn-cs"/>
            </a:endParaRPr>
          </a:p>
          <a:p>
            <a:pPr algn="ctr">
              <a:defRPr/>
            </a:pP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(wie es immer so schön heißt: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„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echte Tabuzonen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“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)</a:t>
            </a:r>
            <a:endParaRPr lang="de-DE" sz="2400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8817" y="4254187"/>
            <a:ext cx="8785225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st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+mn-cs"/>
              </a:rPr>
              <a:t>attdessen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muss die Natur </a:t>
            </a:r>
            <a:r>
              <a:rPr lang="de-DE" sz="2400" b="1" dirty="0">
                <a:solidFill>
                  <a:srgbClr val="990000"/>
                </a:solidFill>
                <a:latin typeface="Times New Roman" pitchFamily="18" charset="0"/>
                <a:cs typeface="+mn-cs"/>
              </a:rPr>
              <a:t>vor der Natur selbst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geschützt werden, um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gefährdete </a:t>
            </a:r>
            <a:r>
              <a:rPr lang="de-DE" sz="2400" b="1" dirty="0">
                <a:solidFill>
                  <a:srgbClr val="990000"/>
                </a:solidFill>
                <a:latin typeface="Times New Roman" pitchFamily="18" charset="0"/>
                <a:cs typeface="+mn-cs"/>
              </a:rPr>
              <a:t>Arten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zu erhalten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684213" y="765175"/>
            <a:ext cx="7993062" cy="120015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Diese Verwechslung von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„unberührter Natur“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mit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Artenschutz-Zonen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 ist eine verbreitete Fehleinschätzung der Naturschutz-Ideologie. 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042988" y="2951163"/>
            <a:ext cx="7345362" cy="46196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das tritt besonders beim Thema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„Wald“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+mn-cs"/>
              </a:rPr>
              <a:t>zutage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extfeld 2"/>
          <p:cNvSpPr txBox="1">
            <a:spLocks noChangeArrowheads="1"/>
          </p:cNvSpPr>
          <p:nvPr/>
        </p:nvSpPr>
        <p:spPr bwMode="auto">
          <a:xfrm>
            <a:off x="323528" y="260648"/>
            <a:ext cx="3744416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Sehr viele Menschen setzen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mit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„Wald“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gleich</a:t>
            </a:r>
          </a:p>
        </p:txBody>
      </p:sp>
      <p:sp>
        <p:nvSpPr>
          <p:cNvPr id="77827" name="Textfeld 2"/>
          <p:cNvSpPr txBox="1">
            <a:spLocks noChangeArrowheads="1"/>
          </p:cNvSpPr>
          <p:nvPr/>
        </p:nvSpPr>
        <p:spPr bwMode="auto">
          <a:xfrm>
            <a:off x="72008" y="4771018"/>
            <a:ext cx="8964488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wie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Michael </a:t>
            </a:r>
            <a:r>
              <a:rPr lang="de-DE" sz="2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Miersch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(Geschäftsführer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Kommunikation“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 der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Deutschen Wildtier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Stiftung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festgestellt hat: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„Fragt man ein Schulkind, wo die Tiere leben, so antwortet es: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im Wald&lt;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260648"/>
            <a:ext cx="5076056" cy="44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feld 2"/>
          <p:cNvSpPr txBox="1">
            <a:spLocks noChangeArrowheads="1"/>
          </p:cNvSpPr>
          <p:nvPr/>
        </p:nvSpPr>
        <p:spPr bwMode="auto">
          <a:xfrm>
            <a:off x="949325" y="188640"/>
            <a:ext cx="6985000" cy="15700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ist tatsächlich das Habitat, das wir in Deutschland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flächendeckend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hätten,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würde der Mensch das nicht verhindern,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indem er fortlaufend in 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eingreift. </a:t>
            </a:r>
          </a:p>
        </p:txBody>
      </p:sp>
      <p:sp>
        <p:nvSpPr>
          <p:cNvPr id="78851" name="Textfeld 2"/>
          <p:cNvSpPr txBox="1">
            <a:spLocks noChangeArrowheads="1"/>
          </p:cNvSpPr>
          <p:nvPr/>
        </p:nvSpPr>
        <p:spPr bwMode="auto">
          <a:xfrm>
            <a:off x="971550" y="2060302"/>
            <a:ext cx="69850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Insofern ist es richtig,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 uns tatsächlich der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das ist,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eigentliche (d.h. unberührte)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ist.</a:t>
            </a:r>
          </a:p>
        </p:txBody>
      </p:sp>
      <p:sp>
        <p:nvSpPr>
          <p:cNvPr id="78852" name="Textfeld 2"/>
          <p:cNvSpPr txBox="1">
            <a:spLocks noChangeArrowheads="1"/>
          </p:cNvSpPr>
          <p:nvPr/>
        </p:nvSpPr>
        <p:spPr bwMode="auto">
          <a:xfrm>
            <a:off x="971550" y="3741465"/>
            <a:ext cx="698500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meisten anderen Habitate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Heiden, Trockenrasen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vom Menschen (und seinen Haustieren) gestaltet,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also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„natürlich“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entstanden,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sondern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„künstlich“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um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gestaltet.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88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nimBg="1"/>
      <p:bldP spid="7885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feld 2"/>
          <p:cNvSpPr txBox="1">
            <a:spLocks noChangeArrowheads="1"/>
          </p:cNvSpPr>
          <p:nvPr/>
        </p:nvSpPr>
        <p:spPr bwMode="auto">
          <a:xfrm>
            <a:off x="971550" y="836613"/>
            <a:ext cx="6985000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Richtig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ist also, dass in den größten Teilen Mitteleuropas der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die eigentliche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ist.</a:t>
            </a:r>
          </a:p>
        </p:txBody>
      </p:sp>
      <p:sp>
        <p:nvSpPr>
          <p:cNvPr id="79875" name="Textfeld 2"/>
          <p:cNvSpPr txBox="1">
            <a:spLocks noChangeArrowheads="1"/>
          </p:cNvSpPr>
          <p:nvPr/>
        </p:nvSpPr>
        <p:spPr bwMode="auto">
          <a:xfrm>
            <a:off x="971550" y="2060575"/>
            <a:ext cx="698500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Falsch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ist aber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das ist der Mehrheitsglaube),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dass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deswegen im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Wald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auch die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meisten Tiere </a:t>
            </a:r>
          </a:p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(und gerade auch die durch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den Menschen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gefährdeten Tierarten) </a:t>
            </a:r>
          </a:p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leben.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feld 2"/>
          <p:cNvSpPr txBox="1">
            <a:spLocks noChangeArrowheads="1"/>
          </p:cNvSpPr>
          <p:nvPr/>
        </p:nvSpPr>
        <p:spPr bwMode="auto">
          <a:xfrm>
            <a:off x="971550" y="1125538"/>
            <a:ext cx="6985000" cy="8302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Genau deswegen ist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„Naturschutz“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nicht dasselbe wie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„Artenschutz“</a:t>
            </a:r>
          </a:p>
        </p:txBody>
      </p:sp>
      <p:sp>
        <p:nvSpPr>
          <p:cNvPr id="80899" name="Textfeld 2"/>
          <p:cNvSpPr txBox="1">
            <a:spLocks noChangeArrowheads="1"/>
          </p:cNvSpPr>
          <p:nvPr/>
        </p:nvSpPr>
        <p:spPr bwMode="auto">
          <a:xfrm>
            <a:off x="971550" y="2525713"/>
            <a:ext cx="6985000" cy="10618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800"/>
              </a:spcAft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und 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Naturschutzbund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hat sein Problem, </a:t>
            </a:r>
            <a:endParaRPr lang="de-DE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180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wenn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 um den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geht.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89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2775" y="765175"/>
            <a:ext cx="7704138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2775" y="4581525"/>
            <a:ext cx="7704138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611188" y="188913"/>
            <a:ext cx="3168650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</a:rPr>
              <a:t>FFH-Gebiete </a:t>
            </a:r>
            <a:endParaRPr lang="de-DE" sz="2000" b="1" kern="0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kern="0" dirty="0" smtClean="0">
                <a:solidFill>
                  <a:srgbClr val="000000"/>
                </a:solidFill>
                <a:latin typeface="Times New Roman" pitchFamily="18" charset="0"/>
              </a:rPr>
              <a:t>(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</a:rPr>
              <a:t>Deutschland ist voll davon):</a:t>
            </a:r>
            <a:endParaRPr lang="de-DE" sz="2000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611188" y="3860800"/>
            <a:ext cx="3455987" cy="7080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000" b="1" kern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</a:rPr>
              <a:t>Vogelschutz-Gebiete</a:t>
            </a:r>
            <a:r>
              <a:rPr lang="de-DE" sz="2000" b="1" kern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de-DE" sz="2000" kern="0" dirty="0">
                <a:solidFill>
                  <a:srgbClr val="000000"/>
                </a:solidFill>
                <a:latin typeface="Times New Roman" pitchFamily="18" charset="0"/>
              </a:rPr>
              <a:t>(Deutschland ist voll davon):</a:t>
            </a:r>
            <a:endParaRPr lang="de-DE" sz="20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3"/>
          <p:cNvSpPr txBox="1">
            <a:spLocks noChangeArrowheads="1"/>
          </p:cNvSpPr>
          <p:nvPr/>
        </p:nvSpPr>
        <p:spPr bwMode="auto">
          <a:xfrm>
            <a:off x="395288" y="158750"/>
            <a:ext cx="3240087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>
                <a:solidFill>
                  <a:schemeClr val="bg1"/>
                </a:solidFill>
                <a:latin typeface="Times New Roman" pitchFamily="18" charset="0"/>
              </a:rPr>
              <a:t>Rettung der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</a:rPr>
              <a:t>Natur:</a:t>
            </a: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5076825" y="158750"/>
            <a:ext cx="3095625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chemeClr val="bg1"/>
                </a:solidFill>
                <a:latin typeface="Times New Roman" pitchFamily="18" charset="0"/>
              </a:rPr>
              <a:t>Rettung der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Arten:</a:t>
            </a:r>
          </a:p>
        </p:txBody>
      </p:sp>
      <p:pic>
        <p:nvPicPr>
          <p:cNvPr id="81924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2150"/>
            <a:ext cx="4427538" cy="611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692150"/>
            <a:ext cx="4541838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19250" y="6237288"/>
            <a:ext cx="27971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/>
          <p:nvPr/>
        </p:nvSpPr>
        <p:spPr bwMode="auto">
          <a:xfrm>
            <a:off x="6156325" y="6021388"/>
            <a:ext cx="2736850" cy="36988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</a:rPr>
              <a:t>aus: www.life-aurinia.de</a:t>
            </a:r>
            <a:endParaRPr lang="de-DE" dirty="0"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19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feld 2"/>
          <p:cNvSpPr txBox="1">
            <a:spLocks noChangeArrowheads="1"/>
          </p:cNvSpPr>
          <p:nvPr/>
        </p:nvSpPr>
        <p:spPr bwMode="auto">
          <a:xfrm>
            <a:off x="971550" y="333375"/>
            <a:ext cx="69850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Wo sieht man 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„Seltenheitsjäger“ </a:t>
            </a:r>
            <a:endParaRPr lang="de-DE" sz="2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Aft>
                <a:spcPts val="0"/>
              </a:spcAft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unter 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den „</a:t>
            </a:r>
            <a:r>
              <a:rPr lang="de-DE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Birdern</a:t>
            </a: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“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 uns in Deutschland? 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7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250" y="1341438"/>
            <a:ext cx="57102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feld 8"/>
          <p:cNvSpPr txBox="1">
            <a:spLocks noChangeArrowheads="1"/>
          </p:cNvSpPr>
          <p:nvPr/>
        </p:nvSpPr>
        <p:spPr bwMode="auto">
          <a:xfrm>
            <a:off x="8101013" y="6061075"/>
            <a:ext cx="863600" cy="276225"/>
          </a:xfrm>
          <a:prstGeom prst="rect">
            <a:avLst/>
          </a:prstGeom>
          <a:solidFill>
            <a:srgbClr val="9FB4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Bildergebnis für nationalpa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913"/>
            <a:ext cx="9144000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323850" y="803275"/>
            <a:ext cx="1584325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noProof="1">
                <a:solidFill>
                  <a:srgbClr val="000000"/>
                </a:solidFill>
                <a:latin typeface="Times New Roman" pitchFamily="18" charset="0"/>
                <a:cs typeface="+mn-cs"/>
              </a:rPr>
              <a:t>selten hier: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3972" name="Textfeld 7"/>
          <p:cNvSpPr txBox="1">
            <a:spLocks noChangeArrowheads="1"/>
          </p:cNvSpPr>
          <p:nvPr/>
        </p:nvSpPr>
        <p:spPr bwMode="auto">
          <a:xfrm>
            <a:off x="8101013" y="6061075"/>
            <a:ext cx="863600" cy="276225"/>
          </a:xfrm>
          <a:prstGeom prst="rect">
            <a:avLst/>
          </a:prstGeom>
          <a:solidFill>
            <a:srgbClr val="9FB404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  <p:pic>
        <p:nvPicPr>
          <p:cNvPr id="8397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3540125"/>
            <a:ext cx="1833562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Grafik 1" descr="13123_KöHö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6552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694" y="1773238"/>
            <a:ext cx="2093912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5"/>
          <p:cNvSpPr txBox="1">
            <a:spLocks noChangeArrowheads="1"/>
          </p:cNvSpPr>
          <p:nvPr/>
        </p:nvSpPr>
        <p:spPr bwMode="auto">
          <a:xfrm>
            <a:off x="5869681" y="6115050"/>
            <a:ext cx="3521075" cy="5540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Fotos Kunz: Tagebau Garzweiler </a:t>
            </a:r>
            <a:r>
              <a:rPr lang="de-DE" sz="1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13122 und 21120</a:t>
            </a:r>
          </a:p>
        </p:txBody>
      </p:sp>
      <p:sp>
        <p:nvSpPr>
          <p:cNvPr id="10" name="Textfeld 3"/>
          <p:cNvSpPr txBox="1">
            <a:spLocks noChangeArrowheads="1"/>
          </p:cNvSpPr>
          <p:nvPr/>
        </p:nvSpPr>
        <p:spPr bwMode="auto">
          <a:xfrm>
            <a:off x="6804719" y="188913"/>
            <a:ext cx="1944687" cy="4000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sz="2000" b="1" noProof="1">
                <a:solidFill>
                  <a:srgbClr val="000000"/>
                </a:solidFill>
                <a:latin typeface="Times New Roman" pitchFamily="18" charset="0"/>
                <a:cs typeface="+mn-cs"/>
              </a:rPr>
              <a:t>viel öfter hier:</a:t>
            </a:r>
            <a:endParaRPr lang="de-DE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006" y="3573463"/>
            <a:ext cx="1831975" cy="161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1692275" y="1412875"/>
            <a:ext cx="5400675" cy="23082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Wer in Deutschland 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die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  <a:cs typeface="+mn-cs"/>
              </a:rPr>
              <a:t>wirklich gefährdeten Arten 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sucht 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(die Rote-Liste-Arten), </a:t>
            </a:r>
          </a:p>
          <a:p>
            <a:pPr algn="ctr">
              <a:spcBef>
                <a:spcPts val="0"/>
              </a:spcBef>
              <a:defRPr/>
            </a:pPr>
            <a:endParaRPr lang="de-DE" sz="2400" b="1" dirty="0">
              <a:solidFill>
                <a:schemeClr val="bg1"/>
              </a:solidFill>
              <a:latin typeface="Times New Roman" pitchFamily="18" charset="0"/>
              <a:cs typeface="+mn-cs"/>
            </a:endParaRPr>
          </a:p>
          <a:p>
            <a:pPr algn="ctr">
              <a:spcBef>
                <a:spcPts val="0"/>
              </a:spcBef>
              <a:defRPr/>
            </a:pPr>
            <a:r>
              <a:rPr lang="de-DE" sz="2400" b="1" dirty="0">
                <a:solidFill>
                  <a:schemeClr val="bg1"/>
                </a:solidFill>
                <a:latin typeface="Times New Roman" pitchFamily="18" charset="0"/>
                <a:cs typeface="+mn-cs"/>
              </a:rPr>
              <a:t>der geht meist nicht in den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+mn-cs"/>
              </a:rPr>
              <a:t>Wald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:\WINTEXT_aktuell\VORTRÄGE_ab2006\Naturschutz\WET07_Bükk\Thüringen_19tesJh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7" name="Text Box 3"/>
          <p:cNvSpPr txBox="1">
            <a:spLocks noChangeArrowheads="1"/>
          </p:cNvSpPr>
          <p:nvPr/>
        </p:nvSpPr>
        <p:spPr bwMode="auto">
          <a:xfrm>
            <a:off x="4572000" y="142875"/>
            <a:ext cx="4572000" cy="923925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Seit dem Mittelalter bis vor 150 Jahren war Deutschland weitgehend </a:t>
            </a:r>
            <a:r>
              <a:rPr lang="de-DE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waldfrei</a:t>
            </a:r>
            <a:endParaRPr lang="de-DE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(Schmalkalden in Thüringen 1870; Foto privat)</a:t>
            </a:r>
            <a:endParaRPr lang="de-DE" noProof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4859338" y="5889625"/>
            <a:ext cx="4284662" cy="923925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Mediterrane Arten,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östliche Steppenarten (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vor allem 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Wildbienen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Schmetterlinge) </a:t>
            </a: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breiteten sich enorm aus</a:t>
            </a:r>
            <a:endParaRPr lang="de-DE" noProof="1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:\WINTEXT_aktuell\VORTRÄGE\Jelinek_März06\4_Tauch_Altenahr_18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0850" y="-642938"/>
            <a:ext cx="10001250" cy="81438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6011863" y="142875"/>
            <a:ext cx="3313112" cy="369888"/>
          </a:xfrm>
          <a:prstGeom prst="rect">
            <a:avLst/>
          </a:prstGeom>
          <a:solidFill>
            <a:srgbClr val="FFFFD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Eifel: Blick nach Altenahr 1842</a:t>
            </a:r>
            <a:endParaRPr lang="de-DE" noProof="1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1340768"/>
            <a:ext cx="4426545" cy="5191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feld 3"/>
          <p:cNvSpPr txBox="1">
            <a:spLocks noChangeArrowheads="1"/>
          </p:cNvSpPr>
          <p:nvPr/>
        </p:nvSpPr>
        <p:spPr bwMode="auto">
          <a:xfrm>
            <a:off x="1979712" y="5877272"/>
            <a:ext cx="2102757" cy="64633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noProof="1" smtClean="0">
                <a:solidFill>
                  <a:srgbClr val="000000"/>
                </a:solidFill>
                <a:latin typeface="Times New Roman" pitchFamily="18" charset="0"/>
              </a:rPr>
              <a:t>BfN: II 3.1_1 Waldformen in DL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35497" y="0"/>
            <a:ext cx="4176464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Heute ist Deutschland wieder stark bewaldet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(2010  waren es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+mn-cs"/>
              </a:rPr>
              <a:t>31 %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;</a:t>
            </a:r>
          </a:p>
          <a:p>
            <a:pPr algn="ctr">
              <a:spcBef>
                <a:spcPts val="0"/>
              </a:spcBef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  <a:cs typeface="+mn-cs"/>
              </a:rPr>
              <a:t>„Zeit online“ 25.11.2011)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57832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884363"/>
            <a:ext cx="4702175" cy="2265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45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50" y="3824288"/>
            <a:ext cx="4994275" cy="303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0" y="128588"/>
            <a:ext cx="896448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Wir </a:t>
            </a: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haben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also </a:t>
            </a: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im letzten Jahrhundert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nicht den Wald verloren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, sondern ganz </a:t>
            </a:r>
            <a:r>
              <a:rPr lang="de-DE" sz="2400" kern="0" dirty="0">
                <a:solidFill>
                  <a:srgbClr val="000000"/>
                </a:solidFill>
                <a:latin typeface="Times New Roman" pitchFamily="18" charset="0"/>
              </a:rPr>
              <a:t>andere 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Biotope: </a:t>
            </a:r>
            <a:r>
              <a:rPr lang="de-DE" sz="2400" b="1" kern="0" dirty="0" err="1">
                <a:solidFill>
                  <a:srgbClr val="000000"/>
                </a:solidFill>
                <a:latin typeface="Times New Roman" pitchFamily="18" charset="0"/>
              </a:rPr>
              <a:t>Seggenwiesen</a:t>
            </a:r>
            <a:r>
              <a:rPr lang="de-DE" sz="2400" b="1" kern="0" dirty="0">
                <a:solidFill>
                  <a:srgbClr val="000000"/>
                </a:solidFill>
                <a:latin typeface="Times New Roman" pitchFamily="18" charset="0"/>
              </a:rPr>
              <a:t>, Moore und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Heiden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8280400" y="3861048"/>
            <a:ext cx="863600" cy="276225"/>
          </a:xfrm>
          <a:prstGeom prst="rect">
            <a:avLst/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200" dirty="0">
                <a:cs typeface="Times New Roman" pitchFamily="18" charset="0"/>
              </a:rPr>
              <a:t>Google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6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2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611560" y="1052736"/>
            <a:ext cx="8208912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Aber besonders der Deutsche will den </a:t>
            </a:r>
            <a:r>
              <a:rPr lang="de-DE" sz="2400" b="1" kern="0" dirty="0" smtClean="0">
                <a:solidFill>
                  <a:srgbClr val="000000"/>
                </a:solidFill>
                <a:latin typeface="Times New Roman" pitchFamily="18" charset="0"/>
              </a:rPr>
              <a:t>Wald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611560" y="1959223"/>
            <a:ext cx="8208912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nicht wegen der Artenvielfalt,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sondern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wegen der mit dem Wald verbundenen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Ästhetik</a:t>
            </a:r>
            <a:r>
              <a:rPr lang="de-DE" sz="2400" kern="0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sz="2400" kern="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400" kern="0" smtClean="0">
                <a:solidFill>
                  <a:srgbClr val="000000"/>
                </a:solidFill>
                <a:latin typeface="Times New Roman" pitchFamily="18" charset="0"/>
              </a:rPr>
              <a:t>aber </a:t>
            </a:r>
            <a:r>
              <a:rPr lang="de-DE" sz="2400" kern="0" smtClean="0">
                <a:solidFill>
                  <a:srgbClr val="000000"/>
                </a:solidFill>
                <a:latin typeface="Times New Roman" pitchFamily="18" charset="0"/>
              </a:rPr>
              <a:t>auch der </a:t>
            </a:r>
            <a:r>
              <a:rPr lang="de-DE" sz="2400" b="1" kern="0" dirty="0" smtClean="0">
                <a:solidFill>
                  <a:srgbClr val="C00000"/>
                </a:solidFill>
                <a:latin typeface="Times New Roman" pitchFamily="18" charset="0"/>
              </a:rPr>
              <a:t>Mystik</a:t>
            </a:r>
            <a:endParaRPr lang="de-DE" sz="2400" b="1" kern="0" dirty="0">
              <a:solidFill>
                <a:srgbClr val="C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feld 2"/>
          <p:cNvSpPr txBox="1">
            <a:spLocks noChangeArrowheads="1"/>
          </p:cNvSpPr>
          <p:nvPr/>
        </p:nvSpPr>
        <p:spPr bwMode="auto">
          <a:xfrm>
            <a:off x="539750" y="260350"/>
            <a:ext cx="7345363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15 % </a:t>
            </a:r>
            <a:r>
              <a:rPr lang="de-DE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Landesfläche Deutschlands sind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Schutzgebiete:</a:t>
            </a:r>
            <a:endParaRPr lang="de-DE" sz="24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980728"/>
            <a:ext cx="4464050" cy="558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Bildergebnis für 15 prozen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97300" y="4149378"/>
            <a:ext cx="39433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187450" y="260350"/>
            <a:ext cx="6985000" cy="4619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Ich habe mich mit diesem Buch auseinandergesetzt:</a:t>
            </a:r>
          </a:p>
        </p:txBody>
      </p:sp>
      <p:pic>
        <p:nvPicPr>
          <p:cNvPr id="87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1196975"/>
            <a:ext cx="4702175" cy="4564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0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1268413"/>
            <a:ext cx="4044950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70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7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573" y="-10758"/>
            <a:ext cx="2473615" cy="12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403648" y="1268760"/>
            <a:ext cx="637220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In diesem Buch geht es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nicht um Arteschutz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259632" y="1988840"/>
            <a:ext cx="6696745" cy="26776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FF"/>
                </a:solidFill>
                <a:latin typeface="Times New Roman" pitchFamily="18" charset="0"/>
              </a:rPr>
              <a:t>Unberührter Naturwald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scheint für viele Autoren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dieses Buches eine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Qualität „an sich“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zu sein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,</a:t>
            </a:r>
          </a:p>
          <a:p>
            <a:pPr algn="ctr"/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nicht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ein Ort, den wir brauchen,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um dem gegenwärtigen Trend </a:t>
            </a: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des drastischen Artenschwundes entgegenzuwirken.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0"/>
            <a:ext cx="70850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44624"/>
            <a:ext cx="1944911" cy="96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076056" y="3690898"/>
            <a:ext cx="3923928" cy="175432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„Zerstörung des Waldes durch die Forstwirtschaft“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wird mit drastischen Worten verdammt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755576" y="6027003"/>
            <a:ext cx="5472608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Aber gerade dies hier brauchen die gefährdeten Arten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997575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784" y="1114400"/>
            <a:ext cx="6508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51605" y="4005064"/>
            <a:ext cx="4417370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573" y="-10758"/>
            <a:ext cx="2473615" cy="1224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1691680" y="1196752"/>
            <a:ext cx="5616624" cy="341632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Unberührte Naturwälder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in Mitteleuropa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retten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Xylobionten-Arten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(wie bestimmte Pilze, Flechten, Käfer, Hymenopteren und Dipteren), </a:t>
            </a:r>
          </a:p>
          <a:p>
            <a:pPr algn="ctr">
              <a:spcBef>
                <a:spcPct val="50000"/>
              </a:spcBef>
            </a:pP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aber nur wenige </a:t>
            </a:r>
            <a:r>
              <a:rPr lang="de-DE" sz="2400" b="1" noProof="1">
                <a:solidFill>
                  <a:srgbClr val="0000FF"/>
                </a:solidFill>
                <a:latin typeface="Times New Roman" pitchFamily="18" charset="0"/>
              </a:rPr>
              <a:t>Vogel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arten und keine </a:t>
            </a:r>
            <a:r>
              <a:rPr lang="de-DE" sz="2400" b="1" noProof="1">
                <a:solidFill>
                  <a:srgbClr val="0000FF"/>
                </a:solidFill>
                <a:latin typeface="Times New Roman" pitchFamily="18" charset="0"/>
              </a:rPr>
              <a:t>Tagfalter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arten.</a:t>
            </a: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116013" y="4653136"/>
            <a:ext cx="69850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noProof="1" smtClean="0">
                <a:solidFill>
                  <a:srgbClr val="000000"/>
                </a:solidFill>
                <a:latin typeface="Times New Roman" pitchFamily="18" charset="0"/>
              </a:rPr>
              <a:t>Dass </a:t>
            </a:r>
            <a:r>
              <a:rPr lang="de-DE" sz="2400" noProof="1">
                <a:solidFill>
                  <a:srgbClr val="000000"/>
                </a:solidFill>
                <a:latin typeface="Times New Roman" pitchFamily="18" charset="0"/>
              </a:rPr>
              <a:t>ein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Habitat umso schützenswerter ist,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je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mehr gefährdete Arten es beherbergt,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noProof="1" smtClean="0">
                <a:solidFill>
                  <a:srgbClr val="000000"/>
                </a:solidFill>
                <a:latin typeface="Times New Roman" pitchFamily="18" charset="0"/>
              </a:rPr>
              <a:t>ist </a:t>
            </a:r>
            <a:r>
              <a:rPr lang="de-DE" sz="2400" noProof="1">
                <a:solidFill>
                  <a:srgbClr val="000000"/>
                </a:solidFill>
                <a:latin typeface="Times New Roman" pitchFamily="18" charset="0"/>
              </a:rPr>
              <a:t>nicht der Geist dieses Buches.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4067944" y="116632"/>
            <a:ext cx="489585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Gerade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waldtypischen Vogelarten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(wie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</a:rPr>
              <a:t>Haselhuhn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 und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</a:rPr>
              <a:t>Grauspecht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)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sind bei uns in Mitteleuropa </a:t>
            </a:r>
          </a:p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[nicht in Skandinavien]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auf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forstliche Eingriffe angewiesen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971550" y="4941168"/>
            <a:ext cx="7344866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Klaus, S. (2012):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Der Falke 59 (Sonderheft), S. 26–29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Auerhuhn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Haselhuhn: </a:t>
            </a: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„Lückenbewohner, nicht die Bewohner dichter dunkler Wälder“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8" name="Picture 2" descr="http://static.rp-online.de/layout/fotos/457x325/26495-haselhuhnP_16004188051_High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70350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79388" y="2492896"/>
            <a:ext cx="8785225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Das Haselhuhn ernährt sich in den meist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kurzlebigen Pionierwäldern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aus Birke, Weide, Erle, Espe oder Eberesche.</a:t>
            </a:r>
          </a:p>
          <a:p>
            <a:pPr algn="ctr">
              <a:spcBef>
                <a:spcPts val="0"/>
              </a:spcBef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In der Kulturlandschaft findet die Art überall dort Lebensraum, wo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</a:rPr>
              <a:t>junge Sukzessionsstadien </a:t>
            </a:r>
            <a:endParaRPr lang="de-DE" sz="2400" b="1" dirty="0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(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Nutzungsformen wie Femel- und Plenterwirtschaft) </a:t>
            </a:r>
            <a:endParaRPr lang="de-DE" sz="2400" b="1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vom </a:t>
            </a:r>
            <a:r>
              <a:rPr lang="de-DE" sz="2400" b="1" dirty="0">
                <a:solidFill>
                  <a:srgbClr val="0000FF"/>
                </a:solidFill>
                <a:latin typeface="Times New Roman" pitchFamily="18" charset="0"/>
              </a:rPr>
              <a:t>Menschen geschaffen wurden.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187624" y="3140968"/>
            <a:ext cx="698500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Auf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S. 11 in dem Buch heißt es: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„So wie für Moorstandorte der Grundsatz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&gt;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Moor muss nass!&lt;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gilt,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ist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der Leitgedanke für Wälder: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&gt;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Wald muss dicht!&lt;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“. 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67544" y="913944"/>
            <a:ext cx="8136904" cy="193899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Sicher ist, dass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Naturwälder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ohne forstliche Eingriffe </a:t>
            </a: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im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heutigen Deutschland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zu </a:t>
            </a:r>
            <a:r>
              <a:rPr lang="de-DE" sz="2400" b="1" noProof="1">
                <a:solidFill>
                  <a:srgbClr val="0000FF"/>
                </a:solidFill>
                <a:latin typeface="Times New Roman" pitchFamily="18" charset="0"/>
              </a:rPr>
              <a:t>dichten dunklen Wäldern </a:t>
            </a:r>
            <a:r>
              <a:rPr lang="de-DE" sz="2400" b="1" noProof="1">
                <a:solidFill>
                  <a:schemeClr val="bg1"/>
                </a:solidFill>
                <a:latin typeface="Times New Roman" pitchFamily="18" charset="0"/>
              </a:rPr>
              <a:t>würden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, </a:t>
            </a:r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und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genau das streben viele Autoren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dieses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Buches auch an.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1187624" y="2093094"/>
            <a:ext cx="69850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noProof="1">
                <a:solidFill>
                  <a:srgbClr val="000000"/>
                </a:solidFill>
                <a:latin typeface="Times New Roman" pitchFamily="18" charset="0"/>
              </a:rPr>
              <a:t>Das Vertrauen, dass </a:t>
            </a:r>
            <a:r>
              <a:rPr lang="de-DE" sz="2400" noProof="1" smtClean="0">
                <a:solidFill>
                  <a:srgbClr val="000000"/>
                </a:solidFill>
                <a:latin typeface="Times New Roman" pitchFamily="18" charset="0"/>
              </a:rPr>
              <a:t>in Deutschland </a:t>
            </a:r>
          </a:p>
          <a:p>
            <a:pPr algn="ctr"/>
            <a:r>
              <a:rPr lang="de-DE" sz="2400" noProof="1" smtClean="0">
                <a:solidFill>
                  <a:srgbClr val="000000"/>
                </a:solidFill>
                <a:latin typeface="Times New Roman" pitchFamily="18" charset="0"/>
              </a:rPr>
              <a:t>die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Wiederkehr der Wildnis </a:t>
            </a:r>
            <a:endParaRPr lang="de-DE" sz="2400" b="1" noProof="1" smtClean="0">
              <a:solidFill>
                <a:srgbClr val="C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das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Verschwinden vieler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Rote-Liste-Arten </a:t>
            </a:r>
          </a:p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schon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verhindern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würde, </a:t>
            </a:r>
            <a:r>
              <a:rPr lang="de-DE" sz="2400" noProof="1">
                <a:solidFill>
                  <a:srgbClr val="000000"/>
                </a:solidFill>
                <a:latin typeface="Times New Roman" pitchFamily="18" charset="0"/>
              </a:rPr>
              <a:t>könnte enttäuscht werden. </a:t>
            </a: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187450" y="796950"/>
            <a:ext cx="6985000" cy="1015663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den Autoren geht es um die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Ästhetik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unberührter und wilder Wälder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187400" y="4181326"/>
            <a:ext cx="6985000" cy="8318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[Das 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trifft für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Brasilien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oder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Indonesien</a:t>
            </a:r>
            <a:r>
              <a:rPr lang="de-DE" sz="2400" b="1" noProof="1">
                <a:solidFill>
                  <a:srgbClr val="000000"/>
                </a:solidFill>
                <a:latin typeface="Times New Roman" pitchFamily="18" charset="0"/>
              </a:rPr>
              <a:t> zu, aber nicht für </a:t>
            </a:r>
            <a:r>
              <a:rPr lang="de-DE" sz="2400" b="1" noProof="1">
                <a:solidFill>
                  <a:srgbClr val="C00000"/>
                </a:solidFill>
                <a:latin typeface="Times New Roman" pitchFamily="18" charset="0"/>
              </a:rPr>
              <a:t>Mitteleuropa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.]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468313" y="260648"/>
            <a:ext cx="8207375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Viele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Tierarten Mitteleuropas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brauchen das genaue Gegenteil von unberührter Natur.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124743"/>
            <a:ext cx="4896544" cy="5599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434" y="1124744"/>
            <a:ext cx="449556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79512" y="5805264"/>
            <a:ext cx="180025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Störche vor Istanbul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644008" y="5373216"/>
            <a:ext cx="180025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Störche in Spanien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0" y="0"/>
            <a:ext cx="4067175" cy="20313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„Störche in Spanien – ARTE“: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ab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10:30 bis 11:17:   </a:t>
            </a:r>
          </a:p>
          <a:p>
            <a:pPr algn="ctr">
              <a:spcBef>
                <a:spcPts val="0"/>
              </a:spcBef>
            </a:pPr>
            <a:r>
              <a:rPr lang="de-DE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[„…und man speist in guter Gesellschaft…“]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u="sng" dirty="0" smtClean="0">
                <a:hlinkClick r:id="rId3"/>
              </a:rPr>
              <a:t>https://youtu.be/Y6uNcwedCTg?t=630</a:t>
            </a:r>
            <a:endParaRPr lang="de-DE" u="sng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feld 2"/>
          <p:cNvSpPr txBox="1">
            <a:spLocks noChangeArrowheads="1"/>
          </p:cNvSpPr>
          <p:nvPr/>
        </p:nvSpPr>
        <p:spPr bwMode="auto">
          <a:xfrm>
            <a:off x="1619250" y="923925"/>
            <a:ext cx="6121400" cy="1938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Schützen wir mit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und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FFH-Gebieten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etwas, 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das gar nicht in erster Linie 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die gefährdeten </a:t>
            </a:r>
            <a:r>
              <a:rPr lang="de-DE" sz="24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Rote-Liste-Arten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schützt? </a:t>
            </a:r>
          </a:p>
        </p:txBody>
      </p:sp>
      <p:sp>
        <p:nvSpPr>
          <p:cNvPr id="40963" name="Textfeld 2"/>
          <p:cNvSpPr txBox="1">
            <a:spLocks noChangeArrowheads="1"/>
          </p:cNvSpPr>
          <p:nvPr/>
        </p:nvSpPr>
        <p:spPr bwMode="auto">
          <a:xfrm>
            <a:off x="827088" y="3506788"/>
            <a:ext cx="7416800" cy="193833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Eines ist sicher:</a:t>
            </a:r>
          </a:p>
          <a:p>
            <a:pPr algn="ctr"/>
            <a:endParaRPr lang="de-DE" sz="24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gegenwärtige Artenschwund findet </a:t>
            </a:r>
          </a:p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auch in den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Naturschutzgebieten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und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FFH-Gebieten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statt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4096" y="1241492"/>
            <a:ext cx="1944911" cy="962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56978" y="1196752"/>
            <a:ext cx="56594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187450" y="3861048"/>
            <a:ext cx="698500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Aber gerade zur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Erhaltung gefährdeter Arten 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bedarf es </a:t>
            </a:r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gezielter Eingriffe</a:t>
            </a:r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. </a:t>
            </a:r>
            <a:endParaRPr lang="de-DE" sz="2400" b="1" noProof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7116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043608" y="260648"/>
            <a:ext cx="69850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 noProof="1" smtClean="0">
                <a:solidFill>
                  <a:srgbClr val="000000"/>
                </a:solidFill>
                <a:latin typeface="Times New Roman" pitchFamily="18" charset="0"/>
              </a:rPr>
              <a:t>Hier das genaue Gegenteil von „Nichtstun“:</a:t>
            </a:r>
          </a:p>
          <a:p>
            <a:pPr algn="ctr"/>
            <a:endParaRPr lang="de-DE" sz="2400" b="1" noProof="1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r>
              <a:rPr lang="de-DE" sz="2400" b="1" noProof="1" smtClean="0">
                <a:solidFill>
                  <a:srgbClr val="C00000"/>
                </a:solidFill>
                <a:latin typeface="Times New Roman" pitchFamily="18" charset="0"/>
              </a:rPr>
              <a:t>wie man Arten schützt:</a:t>
            </a:r>
            <a:endParaRPr lang="de-DE" sz="2400" b="1" noProof="1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7523981" y="6218148"/>
            <a:ext cx="1296491" cy="523220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 smtClean="0">
                <a:solidFill>
                  <a:srgbClr val="000000"/>
                </a:solidFill>
                <a:latin typeface="Times New Roman" pitchFamily="18" charset="0"/>
              </a:rPr>
              <a:t>Foto Weinert </a:t>
            </a:r>
            <a:r>
              <a:rPr lang="de-DE" sz="1400" kern="0" dirty="0" err="1" smtClean="0">
                <a:solidFill>
                  <a:srgbClr val="000000"/>
                </a:solidFill>
                <a:latin typeface="Times New Roman" pitchFamily="18" charset="0"/>
              </a:rPr>
              <a:t>Quakenbrück</a:t>
            </a:r>
            <a:endParaRPr lang="de-DE" sz="14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8" descr="H:\WINTEXT_aktuell\VORTRÄGE_ab2006\Naturschutz\NaturFreunde\Birkhuh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3" y="0"/>
            <a:ext cx="92265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7523" name="Picture 2" descr="http://www.doppeladler.com/oebh/raab2005/kuerassier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100" y="3141663"/>
            <a:ext cx="384016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5004048" y="6237312"/>
            <a:ext cx="3816424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noProof="1" smtClean="0">
                <a:solidFill>
                  <a:schemeClr val="bg1"/>
                </a:solidFill>
                <a:latin typeface="Times New Roman" pitchFamily="18" charset="0"/>
              </a:rPr>
              <a:t>auch das ist Artenschutz</a:t>
            </a:r>
            <a:endParaRPr lang="de-DE" sz="2400" b="1" noProof="1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175" y="134938"/>
            <a:ext cx="4968875" cy="660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7740650" y="6453188"/>
            <a:ext cx="1295400" cy="277812"/>
          </a:xfrm>
          <a:prstGeom prst="rect">
            <a:avLst/>
          </a:prstGeom>
          <a:solidFill>
            <a:schemeClr val="tx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kern="0" dirty="0">
                <a:solidFill>
                  <a:srgbClr val="000000"/>
                </a:solidFill>
                <a:latin typeface="Times New Roman" pitchFamily="18" charset="0"/>
              </a:rPr>
              <a:t>Foto: Borris 6760</a:t>
            </a:r>
            <a:endParaRPr lang="de-DE" sz="12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feld 3"/>
          <p:cNvSpPr txBox="1">
            <a:spLocks noChangeArrowheads="1"/>
          </p:cNvSpPr>
          <p:nvPr/>
        </p:nvSpPr>
        <p:spPr bwMode="auto">
          <a:xfrm>
            <a:off x="0" y="0"/>
            <a:ext cx="4211960" cy="2308324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</a:t>
            </a: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Peter Berthold: </a:t>
            </a: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„Artenschutz durch Biotope aus Menschenhand“</a:t>
            </a:r>
            <a:endParaRPr lang="de-DE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ab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27:10 </a:t>
            </a:r>
            <a:r>
              <a:rPr lang="de-DE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bis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27:39: </a:t>
            </a:r>
          </a:p>
          <a:p>
            <a:pPr algn="ctr">
              <a:spcBef>
                <a:spcPts val="0"/>
              </a:spcBef>
            </a:pPr>
            <a:r>
              <a:rPr lang="de-DE" dirty="0" smtClean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[„… haben ein neu geschaffenes Biotop für Tiere…“]</a:t>
            </a:r>
          </a:p>
          <a:p>
            <a:pPr algn="ctr">
              <a:spcBef>
                <a:spcPts val="0"/>
              </a:spcBef>
            </a:pP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de-DE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u="sng" dirty="0" smtClean="0">
                <a:hlinkClick r:id="rId4"/>
              </a:rPr>
              <a:t>https://youtu.be/nvxknFpYwVU?t=1630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251271" y="620688"/>
            <a:ext cx="8569201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Wirksamer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kann </a:t>
            </a:r>
          </a:p>
          <a:p>
            <a:pPr algn="ctr"/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kein bewahrender Naturschutz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sein.</a:t>
            </a:r>
          </a:p>
          <a:p>
            <a:pPr algn="ctr"/>
            <a:endParaRPr lang="de-DE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Man kann in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einem Gebiet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nicht alle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gleichzeitig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schützen.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395287" y="2372687"/>
            <a:ext cx="8280400" cy="1200329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Um  viele der derzeit drastisch verschwindenden Arten zu schützen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will,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bedarf es eines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Zielartenschutzes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/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auf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ausgesuchte Arten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ausgerichtet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ist.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feld 2"/>
          <p:cNvSpPr txBox="1">
            <a:spLocks noChangeArrowheads="1"/>
          </p:cNvSpPr>
          <p:nvPr/>
        </p:nvSpPr>
        <p:spPr bwMode="auto">
          <a:xfrm>
            <a:off x="468064" y="4337273"/>
            <a:ext cx="8280400" cy="15696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Habitatqualität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lässt sich nur artspezifisch definieren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</a:p>
          <a:p>
            <a:endParaRPr lang="de-DE" sz="2400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[Mühlenberg, M. (1998): Populationsbiologie und Gefährdung: 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das Zielartenkonzept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Artenschutzreport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8, 9-14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]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de-DE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77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6804248" y="6021288"/>
            <a:ext cx="216671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200" kern="0" dirty="0">
                <a:solidFill>
                  <a:srgbClr val="000000"/>
                </a:solidFill>
                <a:latin typeface="Times New Roman" pitchFamily="18" charset="0"/>
              </a:rPr>
              <a:t>Foto: </a:t>
            </a:r>
            <a:r>
              <a:rPr lang="de-DE" kern="0" dirty="0">
                <a:solidFill>
                  <a:srgbClr val="000000"/>
                </a:solidFill>
                <a:latin typeface="Times New Roman" pitchFamily="18" charset="0"/>
              </a:rPr>
              <a:t>Geißler-Strobel</a:t>
            </a:r>
            <a:endParaRPr lang="de-DE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82948" name="Textfeld 7"/>
          <p:cNvSpPr txBox="1">
            <a:spLocks noChangeArrowheads="1"/>
          </p:cNvSpPr>
          <p:nvPr/>
        </p:nvSpPr>
        <p:spPr bwMode="auto">
          <a:xfrm>
            <a:off x="611560" y="1229851"/>
            <a:ext cx="5976664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Um ihn wieder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anzusiedeln,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müssen alle </a:t>
            </a:r>
          </a:p>
          <a:p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Gehölze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 dem Offenland </a:t>
            </a: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beseitigt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werden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82949" name="Textfeld 8"/>
          <p:cNvSpPr txBox="1">
            <a:spLocks noChangeArrowheads="1"/>
          </p:cNvSpPr>
          <p:nvPr/>
        </p:nvSpPr>
        <p:spPr bwMode="auto">
          <a:xfrm>
            <a:off x="611560" y="653787"/>
            <a:ext cx="5040560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Der Kiebitz ist ein 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Kulissenflüchter</a:t>
            </a:r>
            <a:r>
              <a:rPr lang="de-DE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feld 2"/>
          <p:cNvSpPr txBox="1">
            <a:spLocks noChangeArrowheads="1"/>
          </p:cNvSpPr>
          <p:nvPr/>
        </p:nvSpPr>
        <p:spPr bwMode="auto">
          <a:xfrm>
            <a:off x="611560" y="188640"/>
            <a:ext cx="2520528" cy="46166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Beispiel: Kiebitz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  <p:bldP spid="8294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75" y="548680"/>
            <a:ext cx="8486775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1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850" y="3356967"/>
            <a:ext cx="8510588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Gerade Verbindung mit Pfeil 6"/>
          <p:cNvCxnSpPr/>
          <p:nvPr/>
        </p:nvCxnSpPr>
        <p:spPr>
          <a:xfrm>
            <a:off x="4716463" y="2780705"/>
            <a:ext cx="0" cy="503237"/>
          </a:xfrm>
          <a:prstGeom prst="straightConnector1">
            <a:avLst/>
          </a:prstGeom>
          <a:ln w="5715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7019925" y="5660430"/>
            <a:ext cx="1662113" cy="307975"/>
          </a:xfrm>
          <a:prstGeom prst="rect">
            <a:avLst/>
          </a:prstGeom>
          <a:solidFill>
            <a:schemeClr val="tx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1400" kern="0" dirty="0">
                <a:solidFill>
                  <a:srgbClr val="000000"/>
                </a:solidFill>
                <a:latin typeface="Times New Roman" pitchFamily="18" charset="0"/>
              </a:rPr>
              <a:t>Geißler-Strobel</a:t>
            </a:r>
            <a:endParaRPr lang="de-DE" sz="1400" b="1" kern="0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0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940260"/>
            <a:ext cx="4998269" cy="5774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932363" y="1341438"/>
            <a:ext cx="3498850" cy="40005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de-DE" sz="2000" dirty="0">
                <a:solidFill>
                  <a:srgbClr val="000000"/>
                </a:solidFill>
                <a:latin typeface="Times New Roman" pitchFamily="18" charset="0"/>
              </a:rPr>
              <a:t>Die Bevölkerung will </a:t>
            </a:r>
            <a:r>
              <a:rPr lang="de-DE" sz="2000" b="1" dirty="0">
                <a:solidFill>
                  <a:srgbClr val="C00000"/>
                </a:solidFill>
                <a:latin typeface="Times New Roman" pitchFamily="18" charset="0"/>
              </a:rPr>
              <a:t>Wald</a:t>
            </a: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323528" y="3246075"/>
            <a:ext cx="3672408" cy="2677656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Insofern ist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Artenschutz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nicht nur eine Sache des Geldes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;</a:t>
            </a: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sondern es ist vor allem auch eine Sache der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Volksaufklärung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8" name="Textfeld 7"/>
          <p:cNvSpPr txBox="1">
            <a:spLocks noChangeArrowheads="1"/>
          </p:cNvSpPr>
          <p:nvPr/>
        </p:nvSpPr>
        <p:spPr bwMode="auto">
          <a:xfrm>
            <a:off x="395536" y="293747"/>
            <a:ext cx="7704856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Aber ein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solches Vorgehen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richtet </a:t>
            </a:r>
            <a:r>
              <a:rPr lang="de-DE" sz="2400" dirty="0">
                <a:solidFill>
                  <a:srgbClr val="000000"/>
                </a:solidFill>
                <a:latin typeface="Times New Roman" pitchFamily="18" charset="0"/>
              </a:rPr>
              <a:t>sich </a:t>
            </a:r>
          </a:p>
          <a:p>
            <a:pPr algn="ctr">
              <a:defRPr/>
            </a:pPr>
            <a:r>
              <a:rPr lang="de-DE" sz="2400" b="1" dirty="0">
                <a:solidFill>
                  <a:srgbClr val="000000"/>
                </a:solidFill>
                <a:latin typeface="Times New Roman" pitchFamily="18" charset="0"/>
              </a:rPr>
              <a:t>gegen den Wunsch einer Mehrheit in der Bevölkerung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1331640" y="1364575"/>
            <a:ext cx="6336704" cy="1200329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Zum Schluss meines Referats ein Blick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in die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deutsche Wald-Mythologie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539552" y="3071862"/>
            <a:ext cx="8136904" cy="1569660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Der Wald wird verehrt und gilt deswegen als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unantastbar.</a:t>
            </a:r>
          </a:p>
          <a:p>
            <a:pPr algn="ctr">
              <a:defRPr/>
            </a:pPr>
            <a:endParaRPr lang="de-DE" sz="2400" b="1" dirty="0" smtClean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Der Wald ist in der deutschen Bevölkerung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seit den napoleonischen Befreiungskriegen tabuisiert. </a:t>
            </a:r>
            <a:endParaRPr lang="de-DE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uppieren 9"/>
          <p:cNvGrpSpPr>
            <a:grpSpLocks/>
          </p:cNvGrpSpPr>
          <p:nvPr/>
        </p:nvGrpSpPr>
        <p:grpSpPr bwMode="auto">
          <a:xfrm>
            <a:off x="107950" y="765175"/>
            <a:ext cx="8928100" cy="4386263"/>
            <a:chOff x="107950" y="1635025"/>
            <a:chExt cx="8928100" cy="4386263"/>
          </a:xfrm>
        </p:grpSpPr>
        <p:sp>
          <p:nvSpPr>
            <p:cNvPr id="41987" name="Textfeld 2"/>
            <p:cNvSpPr txBox="1">
              <a:spLocks noChangeArrowheads="1"/>
            </p:cNvSpPr>
            <p:nvPr/>
          </p:nvSpPr>
          <p:spPr bwMode="auto">
            <a:xfrm>
              <a:off x="107950" y="1635025"/>
              <a:ext cx="8928100" cy="438626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Das zeigen die </a:t>
              </a:r>
              <a:r>
                <a:rPr lang="de-DE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Publikationen:</a:t>
              </a:r>
            </a:p>
            <a:p>
              <a:pPr>
                <a:spcBef>
                  <a:spcPct val="50000"/>
                </a:spcBef>
              </a:pPr>
              <a:endParaRPr lang="de-DE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1.) Filz, K.J., Engler, J.O., Stoffels, J., Weitzel, M., &amp; Schmitt, T. (2013): </a:t>
              </a:r>
              <a:r>
                <a:rPr lang="de-DE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Missing the target? </a:t>
              </a:r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A critical view on </a:t>
              </a:r>
              <a:r>
                <a:rPr lang="de-DE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butterfly conservation efforts</a:t>
              </a:r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on calcareous grasslands in south-western Germany. </a:t>
              </a:r>
            </a:p>
            <a:p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Biodiversity and Conservation 22: 2223-2241.</a:t>
              </a:r>
            </a:p>
            <a:p>
              <a:endPara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2.) Hallmann, C.A., Sorg, M., Jongejans, E., Siepel, H., Hofland, N., Schwan, H., Stenmans, W., Müller, A., Sumser, H., Hörren, T., Goulson, D., &amp; de Kroon, H. (2017): </a:t>
              </a:r>
              <a:r>
                <a:rPr lang="de-DE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More than 75 percent decline </a:t>
              </a:r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over 27 years in total flying insect biomass </a:t>
              </a:r>
              <a:r>
                <a:rPr lang="de-DE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in protected areas.</a:t>
              </a:r>
              <a:r>
                <a:rPr lang="de-DE" b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PLoS ONE 12.</a:t>
              </a:r>
            </a:p>
            <a:p>
              <a:endParaRPr lang="de-DE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3.) Rada, S., Schweiger, O., Harpke, A., Kühn, E., Kuras, T., Settele, J., Musche, M. (2018): </a:t>
              </a:r>
              <a:r>
                <a:rPr lang="de-DE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Protected areas do not mitigate biodiversity declines:</a:t>
              </a:r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A case study on </a:t>
              </a:r>
              <a:r>
                <a:rPr lang="de-DE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butterflies. </a:t>
              </a:r>
            </a:p>
            <a:p>
              <a:r>
                <a:rPr lang="de-DE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Diversity and Distributions DOI: 10.1111/ddi.12854: 1-18.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6865938" y="2276375"/>
              <a:ext cx="2047875" cy="431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8" name="Rechteck 7"/>
            <p:cNvSpPr/>
            <p:nvPr/>
          </p:nvSpPr>
          <p:spPr>
            <a:xfrm>
              <a:off x="5643563" y="4221063"/>
              <a:ext cx="2047875" cy="4318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  <p:sp>
          <p:nvSpPr>
            <p:cNvPr id="9" name="Rechteck 8"/>
            <p:cNvSpPr/>
            <p:nvPr/>
          </p:nvSpPr>
          <p:spPr>
            <a:xfrm>
              <a:off x="107950" y="5373588"/>
              <a:ext cx="5256213" cy="287337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6632"/>
            <a:ext cx="9144000" cy="6869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34236" y="1855675"/>
            <a:ext cx="7210172" cy="1861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Textfeld 4"/>
          <p:cNvSpPr txBox="1">
            <a:spLocks noChangeArrowheads="1"/>
          </p:cNvSpPr>
          <p:nvPr/>
        </p:nvSpPr>
        <p:spPr bwMode="auto">
          <a:xfrm>
            <a:off x="1187624" y="5478323"/>
            <a:ext cx="6840760" cy="83099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0000"/>
                </a:solidFill>
                <a:latin typeface="MV Boli" pitchFamily="2" charset="0"/>
              </a:rPr>
              <a:t>Annemarie Hürlimann (1987):</a:t>
            </a:r>
          </a:p>
          <a:p>
            <a:pPr algn="ctr"/>
            <a:r>
              <a:rPr lang="de-DE" sz="2400" b="1" dirty="0" smtClean="0">
                <a:solidFill>
                  <a:srgbClr val="C00000"/>
                </a:solidFill>
                <a:latin typeface="MV Boli" pitchFamily="2" charset="0"/>
              </a:rPr>
              <a:t>„Die Eiche, heiliger Baum deutscher Nation“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/>
          <p:cNvSpPr txBox="1">
            <a:spLocks noChangeArrowheads="1"/>
          </p:cNvSpPr>
          <p:nvPr/>
        </p:nvSpPr>
        <p:spPr bwMode="auto">
          <a:xfrm>
            <a:off x="3203848" y="2780928"/>
            <a:ext cx="3024336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ein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Tabu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 ist ein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Diskussions-Stopper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979712" y="4005064"/>
            <a:ext cx="5547889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ein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Mythos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ist eine </a:t>
            </a: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unwahre,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aber</a:t>
            </a: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 faszinierende </a:t>
            </a:r>
            <a:r>
              <a:rPr lang="de-DE" sz="2400" dirty="0" smtClean="0">
                <a:solidFill>
                  <a:schemeClr val="bg1"/>
                </a:solidFill>
                <a:latin typeface="Times New Roman" pitchFamily="18" charset="0"/>
              </a:rPr>
              <a:t>Geschichte</a:t>
            </a:r>
            <a:endParaRPr lang="de-DE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459160" y="807095"/>
            <a:ext cx="8217296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Es gelingt oft nicht, 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mit Vernunft und Ratio 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über den Wald zu sprechen.</a:t>
            </a:r>
            <a:endParaRPr lang="de-DE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1763688" y="2060848"/>
            <a:ext cx="5625008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Der Wald ist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tabuisiert</a:t>
            </a: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 und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mythisiert</a:t>
            </a:r>
            <a:endParaRPr lang="de-DE" sz="2400" b="1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/>
          <p:cNvSpPr txBox="1">
            <a:spLocks noChangeArrowheads="1"/>
          </p:cNvSpPr>
          <p:nvPr/>
        </p:nvSpPr>
        <p:spPr bwMode="auto">
          <a:xfrm>
            <a:off x="1187624" y="1628800"/>
            <a:ext cx="6552728" cy="230832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hier einige Sätze von dem </a:t>
            </a: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dirty="0" smtClean="0">
                <a:solidFill>
                  <a:srgbClr val="000000"/>
                </a:solidFill>
                <a:latin typeface="Times New Roman" pitchFamily="18" charset="0"/>
              </a:rPr>
              <a:t>(laut Presse)</a:t>
            </a: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endParaRPr lang="de-DE" sz="24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de-DE" sz="2400" b="1" dirty="0" smtClean="0">
                <a:solidFill>
                  <a:srgbClr val="0000FF"/>
                </a:solidFill>
                <a:latin typeface="Times New Roman" pitchFamily="18" charset="0"/>
              </a:rPr>
              <a:t>„berühmtesten Förster Deutschlands“: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260649"/>
            <a:ext cx="4907138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4"/>
          <p:cNvSpPr txBox="1">
            <a:spLocks noChangeArrowheads="1"/>
          </p:cNvSpPr>
          <p:nvPr/>
        </p:nvSpPr>
        <p:spPr bwMode="auto">
          <a:xfrm>
            <a:off x="755576" y="5805264"/>
            <a:ext cx="7704856" cy="461665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Das muss man sich mal auf der Zunge zergehen lassen.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4644008" y="2132856"/>
            <a:ext cx="4464496" cy="1938992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  „Bäume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umsorgen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nicht nur liebevoll ihren Nachwuchs, sondern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pflegen auch alte und kranke Nachbarn</a:t>
            </a:r>
            <a:r>
              <a:rPr lang="de-DE" sz="2400" b="1" dirty="0" smtClean="0">
                <a:solidFill>
                  <a:schemeClr val="bg1"/>
                </a:solidFill>
                <a:latin typeface="Times New Roman" pitchFamily="18" charset="0"/>
              </a:rPr>
              <a:t>“ </a:t>
            </a:r>
          </a:p>
        </p:txBody>
      </p:sp>
      <p:sp>
        <p:nvSpPr>
          <p:cNvPr id="7" name="Textfeld 6"/>
          <p:cNvSpPr txBox="1">
            <a:spLocks noChangeArrowheads="1"/>
          </p:cNvSpPr>
          <p:nvPr/>
        </p:nvSpPr>
        <p:spPr bwMode="auto">
          <a:xfrm>
            <a:off x="4572000" y="4221088"/>
            <a:ext cx="4572000" cy="830997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   „Bäume haben ein Gedächtnis </a:t>
            </a:r>
          </a:p>
          <a:p>
            <a:pPr>
              <a:defRPr/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und </a:t>
            </a:r>
            <a:r>
              <a:rPr lang="de-DE" sz="2400" b="1" dirty="0" smtClean="0">
                <a:solidFill>
                  <a:srgbClr val="C00000"/>
                </a:solidFill>
                <a:latin typeface="Times New Roman" pitchFamily="18" charset="0"/>
              </a:rPr>
              <a:t>empfinden Schmerzen</a:t>
            </a: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.“ 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3570464"/>
            <a:ext cx="74676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29496"/>
            <a:ext cx="3978275" cy="287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505226"/>
            <a:ext cx="2520280" cy="1992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618136"/>
            <a:ext cx="3459163" cy="2811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4722592"/>
            <a:ext cx="595947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6024" y="5802712"/>
            <a:ext cx="8676456" cy="506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8388" y="0"/>
            <a:ext cx="9192388" cy="6877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feld 3"/>
          <p:cNvSpPr txBox="1">
            <a:spLocks noChangeArrowheads="1"/>
          </p:cNvSpPr>
          <p:nvPr/>
        </p:nvSpPr>
        <p:spPr bwMode="auto">
          <a:xfrm>
            <a:off x="5113337" y="3501008"/>
            <a:ext cx="3995167" cy="3000821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Video einschalten:</a:t>
            </a:r>
          </a:p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algn="ctr">
              <a:spcBef>
                <a:spcPct val="50000"/>
              </a:spcBef>
            </a:pPr>
            <a:r>
              <a:rPr lang="de-DE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Peter </a:t>
            </a:r>
            <a:r>
              <a:rPr lang="de-DE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Wohlleben: </a:t>
            </a:r>
          </a:p>
          <a:p>
            <a:pPr algn="ctr">
              <a:spcBef>
                <a:spcPct val="50000"/>
              </a:spcBef>
            </a:pPr>
            <a:r>
              <a:rPr lang="de-DE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ausgeschnitten </a:t>
            </a:r>
            <a:r>
              <a:rPr lang="de-DE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ab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4:37 </a:t>
            </a:r>
            <a:r>
              <a:rPr lang="de-DE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bis </a:t>
            </a:r>
            <a:r>
              <a:rPr lang="de-DE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5:04:   </a:t>
            </a:r>
            <a:endParaRPr lang="de-DE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[„…das ist ein ganz einfaches Rezept; das gilt grundsätzlich für den Naturschutz…“ ] </a:t>
            </a:r>
            <a:endParaRPr lang="de-DE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de-DE" u="sng" dirty="0" smtClean="0">
                <a:hlinkClick r:id="rId4"/>
              </a:rPr>
              <a:t>https://youtu.be/JjsZsISdA7g?t=277</a:t>
            </a:r>
            <a:endParaRPr lang="de-DE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611560" y="548680"/>
            <a:ext cx="5616624" cy="2308324"/>
          </a:xfrm>
          <a:prstGeom prst="rect">
            <a:avLst/>
          </a:prstGeom>
          <a:solidFill>
            <a:schemeClr val="tx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jetzt wissen wir‘s:</a:t>
            </a:r>
          </a:p>
          <a:p>
            <a:pPr algn="ctr">
              <a:spcBef>
                <a:spcPct val="50000"/>
              </a:spcBef>
            </a:pPr>
            <a:r>
              <a:rPr lang="de-DE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de-DE" sz="32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&lt;Hände in die Hosentaschen&gt; </a:t>
            </a:r>
            <a:r>
              <a:rPr lang="de-DE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gilt grundsätzlich für den Naturschutz"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1187450" y="1763118"/>
            <a:ext cx="6985000" cy="212365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Vielleicht kann Martin Görner etwas daraus lernen,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und wir haben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beim nächsten Artenschutz-Treffen </a:t>
            </a:r>
          </a:p>
          <a:p>
            <a:pPr algn="ctr">
              <a:spcBef>
                <a:spcPct val="50000"/>
              </a:spcBef>
            </a:pPr>
            <a:r>
              <a:rPr lang="de-DE" sz="2400" b="1" dirty="0" smtClean="0">
                <a:solidFill>
                  <a:srgbClr val="000000"/>
                </a:solidFill>
                <a:latin typeface="Times New Roman" pitchFamily="18" charset="0"/>
              </a:rPr>
              <a:t>unsere eigene Akademie</a:t>
            </a:r>
            <a:endParaRPr lang="de-DE" sz="24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feld 2"/>
          <p:cNvSpPr txBox="1">
            <a:spLocks noChangeArrowheads="1"/>
          </p:cNvSpPr>
          <p:nvPr/>
        </p:nvSpPr>
        <p:spPr bwMode="auto">
          <a:xfrm>
            <a:off x="1476375" y="347663"/>
            <a:ext cx="6119813" cy="15684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Kunz, W. (2021): Vom begrenzten Nutzen der Natura2000/FFH-Lebensraumtypen für gefährdete Tagfalter- und Vogelarten. </a:t>
            </a:r>
            <a:r>
              <a:rPr lang="de-DE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Artenschutzreport</a:t>
            </a:r>
            <a:r>
              <a:rPr lang="de-DE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(44), S. 38–50.</a:t>
            </a:r>
          </a:p>
        </p:txBody>
      </p:sp>
      <p:pic>
        <p:nvPicPr>
          <p:cNvPr id="43011" name="Picture 4" descr="Download - Fachzeitschrift für angewandte Ökologie - NATURSCHUTZ UND  LANDSCHAFTSPLANU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0" y="2193925"/>
            <a:ext cx="3089275" cy="437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950" y="2205038"/>
            <a:ext cx="5522913" cy="187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0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1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4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6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2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0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3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7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0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7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Standarddesign">
  <a:themeElements>
    <a:clrScheme name="Standard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Standard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9FB404"/>
        </a:solidFill>
        <a:ln w="9525">
          <a:noFill/>
          <a:miter lim="800000"/>
          <a:headEnd/>
          <a:tailEnd/>
        </a:ln>
      </a:spPr>
      <a:bodyPr>
        <a:spAutoFit/>
      </a:bodyPr>
      <a:lstStyle>
        <a:defPPr algn="ctr">
          <a:spcBef>
            <a:spcPct val="50000"/>
          </a:spcBef>
          <a:defRPr dirty="0">
            <a:cs typeface="Times New Roman" pitchFamily="18" charset="0"/>
          </a:defRPr>
        </a:defPPr>
      </a:lstStyle>
    </a:tx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2451</Words>
  <Application>Microsoft Office PowerPoint</Application>
  <PresentationFormat>Bildschirmpräsentation (4:3)</PresentationFormat>
  <Paragraphs>423</Paragraphs>
  <Slides>86</Slides>
  <Notes>72</Notes>
  <HiddenSlides>0</HiddenSlides>
  <MMClips>0</MMClips>
  <ScaleCrop>false</ScaleCrop>
  <HeadingPairs>
    <vt:vector size="4" baseType="variant">
      <vt:variant>
        <vt:lpstr>Design</vt:lpstr>
      </vt:variant>
      <vt:variant>
        <vt:i4>13</vt:i4>
      </vt:variant>
      <vt:variant>
        <vt:lpstr>Folientitel</vt:lpstr>
      </vt:variant>
      <vt:variant>
        <vt:i4>86</vt:i4>
      </vt:variant>
    </vt:vector>
  </HeadingPairs>
  <TitlesOfParts>
    <vt:vector size="99" baseType="lpstr">
      <vt:lpstr>11_Standarddesign</vt:lpstr>
      <vt:lpstr>8_Standarddesign</vt:lpstr>
      <vt:lpstr>20_Standarddesign</vt:lpstr>
      <vt:lpstr>13_Standarddesign</vt:lpstr>
      <vt:lpstr>9_Standarddesign</vt:lpstr>
      <vt:lpstr>17_Standarddesign</vt:lpstr>
      <vt:lpstr>10_Standarddesign</vt:lpstr>
      <vt:lpstr>27_Standarddesign</vt:lpstr>
      <vt:lpstr>12_Standarddesign</vt:lpstr>
      <vt:lpstr>38_Standarddesign</vt:lpstr>
      <vt:lpstr>14_Standarddesign</vt:lpstr>
      <vt:lpstr>26_Standarddesign</vt:lpstr>
      <vt:lpstr>28_Standarddesign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  <vt:lpstr>Folie 19</vt:lpstr>
      <vt:lpstr>Folie 20</vt:lpstr>
      <vt:lpstr>Folie 21</vt:lpstr>
      <vt:lpstr>Folie 22</vt:lpstr>
      <vt:lpstr>Folie 23</vt:lpstr>
      <vt:lpstr>Folie 24</vt:lpstr>
      <vt:lpstr>Folie 25</vt:lpstr>
      <vt:lpstr>Folie 26</vt:lpstr>
      <vt:lpstr>Folie 27</vt:lpstr>
      <vt:lpstr>Folie 28</vt:lpstr>
      <vt:lpstr>Folie 29</vt:lpstr>
      <vt:lpstr>Folie 30</vt:lpstr>
      <vt:lpstr>Folie 31</vt:lpstr>
      <vt:lpstr>Folie 32</vt:lpstr>
      <vt:lpstr>Folie 33</vt:lpstr>
      <vt:lpstr>Folie 34</vt:lpstr>
      <vt:lpstr>Folie 35</vt:lpstr>
      <vt:lpstr>Folie 36</vt:lpstr>
      <vt:lpstr>Folie 37</vt:lpstr>
      <vt:lpstr>Folie 38</vt:lpstr>
      <vt:lpstr>Folie 39</vt:lpstr>
      <vt:lpstr>Folie 40</vt:lpstr>
      <vt:lpstr>Folie 41</vt:lpstr>
      <vt:lpstr>Folie 42</vt:lpstr>
      <vt:lpstr>Folie 43</vt:lpstr>
      <vt:lpstr>Folie 44</vt:lpstr>
      <vt:lpstr>Folie 45</vt:lpstr>
      <vt:lpstr>Folie 46</vt:lpstr>
      <vt:lpstr>Folie 47</vt:lpstr>
      <vt:lpstr>Folie 48</vt:lpstr>
      <vt:lpstr>Folie 49</vt:lpstr>
      <vt:lpstr>Folie 50</vt:lpstr>
      <vt:lpstr>Folie 51</vt:lpstr>
      <vt:lpstr>Folie 52</vt:lpstr>
      <vt:lpstr>Folie 53</vt:lpstr>
      <vt:lpstr>Folie 54</vt:lpstr>
      <vt:lpstr>Folie 55</vt:lpstr>
      <vt:lpstr>Folie 56</vt:lpstr>
      <vt:lpstr>Folie 57</vt:lpstr>
      <vt:lpstr>Folie 58</vt:lpstr>
      <vt:lpstr>Folie 59</vt:lpstr>
      <vt:lpstr>Folie 60</vt:lpstr>
      <vt:lpstr>Folie 61</vt:lpstr>
      <vt:lpstr>Folie 62</vt:lpstr>
      <vt:lpstr>Folie 63</vt:lpstr>
      <vt:lpstr>Folie 64</vt:lpstr>
      <vt:lpstr>Folie 65</vt:lpstr>
      <vt:lpstr>Folie 66</vt:lpstr>
      <vt:lpstr>Folie 67</vt:lpstr>
      <vt:lpstr>Folie 68</vt:lpstr>
      <vt:lpstr>Folie 69</vt:lpstr>
      <vt:lpstr>Folie 70</vt:lpstr>
      <vt:lpstr>Folie 71</vt:lpstr>
      <vt:lpstr>Folie 72</vt:lpstr>
      <vt:lpstr>Folie 73</vt:lpstr>
      <vt:lpstr>Folie 74</vt:lpstr>
      <vt:lpstr>Folie 75</vt:lpstr>
      <vt:lpstr>Folie 76</vt:lpstr>
      <vt:lpstr>Folie 77</vt:lpstr>
      <vt:lpstr>Folie 78</vt:lpstr>
      <vt:lpstr>Folie 79</vt:lpstr>
      <vt:lpstr>Folie 80</vt:lpstr>
      <vt:lpstr>Folie 81</vt:lpstr>
      <vt:lpstr>Folie 82</vt:lpstr>
      <vt:lpstr>Folie 83</vt:lpstr>
      <vt:lpstr>Folie 84</vt:lpstr>
      <vt:lpstr>Folie 85</vt:lpstr>
      <vt:lpstr>Folie 86</vt:lpstr>
    </vt:vector>
  </TitlesOfParts>
  <Company>Philosophische Fakultaet HHUD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Kunz</dc:creator>
  <cp:lastModifiedBy>Kunz</cp:lastModifiedBy>
  <cp:revision>500</cp:revision>
  <dcterms:created xsi:type="dcterms:W3CDTF">2019-07-16T15:08:30Z</dcterms:created>
  <dcterms:modified xsi:type="dcterms:W3CDTF">2021-10-29T11:43:18Z</dcterms:modified>
</cp:coreProperties>
</file>