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3" r:id="rId2"/>
    <p:sldMasterId id="2147483800" r:id="rId3"/>
    <p:sldMasterId id="2147483948" r:id="rId4"/>
    <p:sldMasterId id="2147483952" r:id="rId5"/>
    <p:sldMasterId id="2147483968" r:id="rId6"/>
    <p:sldMasterId id="2147483982" r:id="rId7"/>
    <p:sldMasterId id="2147483984" r:id="rId8"/>
    <p:sldMasterId id="2147484112" r:id="rId9"/>
    <p:sldMasterId id="2147484114" r:id="rId10"/>
    <p:sldMasterId id="2147484116" r:id="rId11"/>
    <p:sldMasterId id="2147484118" r:id="rId12"/>
  </p:sldMasterIdLst>
  <p:notesMasterIdLst>
    <p:notesMasterId r:id="rId114"/>
  </p:notesMasterIdLst>
  <p:sldIdLst>
    <p:sldId id="347" r:id="rId13"/>
    <p:sldId id="370" r:id="rId14"/>
    <p:sldId id="476" r:id="rId15"/>
    <p:sldId id="371" r:id="rId16"/>
    <p:sldId id="374" r:id="rId17"/>
    <p:sldId id="375" r:id="rId18"/>
    <p:sldId id="376" r:id="rId19"/>
    <p:sldId id="377" r:id="rId20"/>
    <p:sldId id="379" r:id="rId21"/>
    <p:sldId id="380" r:id="rId22"/>
    <p:sldId id="381" r:id="rId23"/>
    <p:sldId id="382" r:id="rId24"/>
    <p:sldId id="383" r:id="rId25"/>
    <p:sldId id="404" r:id="rId26"/>
    <p:sldId id="470" r:id="rId27"/>
    <p:sldId id="477" r:id="rId28"/>
    <p:sldId id="463" r:id="rId29"/>
    <p:sldId id="409" r:id="rId30"/>
    <p:sldId id="410" r:id="rId31"/>
    <p:sldId id="406" r:id="rId32"/>
    <p:sldId id="478" r:id="rId33"/>
    <p:sldId id="465" r:id="rId34"/>
    <p:sldId id="403" r:id="rId35"/>
    <p:sldId id="408" r:id="rId36"/>
    <p:sldId id="386" r:id="rId37"/>
    <p:sldId id="378" r:id="rId38"/>
    <p:sldId id="415" r:id="rId39"/>
    <p:sldId id="414" r:id="rId40"/>
    <p:sldId id="416" r:id="rId41"/>
    <p:sldId id="471" r:id="rId42"/>
    <p:sldId id="479" r:id="rId43"/>
    <p:sldId id="413" r:id="rId44"/>
    <p:sldId id="498" r:id="rId45"/>
    <p:sldId id="466" r:id="rId46"/>
    <p:sldId id="387" r:id="rId47"/>
    <p:sldId id="388" r:id="rId48"/>
    <p:sldId id="389" r:id="rId49"/>
    <p:sldId id="395" r:id="rId50"/>
    <p:sldId id="412" r:id="rId51"/>
    <p:sldId id="499" r:id="rId52"/>
    <p:sldId id="500" r:id="rId53"/>
    <p:sldId id="501" r:id="rId54"/>
    <p:sldId id="502" r:id="rId55"/>
    <p:sldId id="467" r:id="rId56"/>
    <p:sldId id="417" r:id="rId57"/>
    <p:sldId id="418" r:id="rId58"/>
    <p:sldId id="401" r:id="rId59"/>
    <p:sldId id="396" r:id="rId60"/>
    <p:sldId id="425" r:id="rId61"/>
    <p:sldId id="426" r:id="rId62"/>
    <p:sldId id="428" r:id="rId63"/>
    <p:sldId id="362" r:id="rId64"/>
    <p:sldId id="481" r:id="rId65"/>
    <p:sldId id="490" r:id="rId66"/>
    <p:sldId id="482" r:id="rId67"/>
    <p:sldId id="484" r:id="rId68"/>
    <p:sldId id="485" r:id="rId69"/>
    <p:sldId id="486" r:id="rId70"/>
    <p:sldId id="487" r:id="rId71"/>
    <p:sldId id="483" r:id="rId72"/>
    <p:sldId id="492" r:id="rId73"/>
    <p:sldId id="493" r:id="rId74"/>
    <p:sldId id="365" r:id="rId75"/>
    <p:sldId id="491" r:id="rId76"/>
    <p:sldId id="497" r:id="rId77"/>
    <p:sldId id="357" r:id="rId78"/>
    <p:sldId id="488" r:id="rId79"/>
    <p:sldId id="450" r:id="rId80"/>
    <p:sldId id="451" r:id="rId81"/>
    <p:sldId id="444" r:id="rId82"/>
    <p:sldId id="445" r:id="rId83"/>
    <p:sldId id="468" r:id="rId84"/>
    <p:sldId id="489" r:id="rId85"/>
    <p:sldId id="402" r:id="rId86"/>
    <p:sldId id="436" r:id="rId87"/>
    <p:sldId id="437" r:id="rId88"/>
    <p:sldId id="373" r:id="rId89"/>
    <p:sldId id="440" r:id="rId90"/>
    <p:sldId id="474" r:id="rId91"/>
    <p:sldId id="494" r:id="rId92"/>
    <p:sldId id="446" r:id="rId93"/>
    <p:sldId id="453" r:id="rId94"/>
    <p:sldId id="455" r:id="rId95"/>
    <p:sldId id="454" r:id="rId96"/>
    <p:sldId id="452" r:id="rId97"/>
    <p:sldId id="495" r:id="rId98"/>
    <p:sldId id="503" r:id="rId99"/>
    <p:sldId id="334" r:id="rId100"/>
    <p:sldId id="343" r:id="rId101"/>
    <p:sldId id="336" r:id="rId102"/>
    <p:sldId id="419" r:id="rId103"/>
    <p:sldId id="442" r:id="rId104"/>
    <p:sldId id="458" r:id="rId105"/>
    <p:sldId id="461" r:id="rId106"/>
    <p:sldId id="460" r:id="rId107"/>
    <p:sldId id="420" r:id="rId108"/>
    <p:sldId id="457" r:id="rId109"/>
    <p:sldId id="496" r:id="rId110"/>
    <p:sldId id="475" r:id="rId111"/>
    <p:sldId id="441" r:id="rId112"/>
    <p:sldId id="469" r:id="rId113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B9B2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451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117" Type="http://schemas.openxmlformats.org/officeDocument/2006/relationships/theme" Target="theme/theme1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6" Type="http://schemas.openxmlformats.org/officeDocument/2006/relationships/slide" Target="slides/slide4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87" Type="http://schemas.openxmlformats.org/officeDocument/2006/relationships/slide" Target="slides/slide75.xml"/><Relationship Id="rId102" Type="http://schemas.openxmlformats.org/officeDocument/2006/relationships/slide" Target="slides/slide90.xml"/><Relationship Id="rId110" Type="http://schemas.openxmlformats.org/officeDocument/2006/relationships/slide" Target="slides/slide98.xml"/><Relationship Id="rId11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113" Type="http://schemas.openxmlformats.org/officeDocument/2006/relationships/slide" Target="slides/slide101.xml"/><Relationship Id="rId11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116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11" Type="http://schemas.openxmlformats.org/officeDocument/2006/relationships/slide" Target="slides/slide9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14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DCB609-F490-458D-9648-2C46D985B05C}" type="datetimeFigureOut">
              <a:rPr lang="de-DE"/>
              <a:pPr>
                <a:defRPr/>
              </a:pPr>
              <a:t>17.05.2022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C55BCD0-F7D0-4001-BD66-E784212DC8A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9ADC15-67EB-4B3D-943A-80FBDCC3F5BC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A3D9DA2-4965-41E4-9E56-50EE7C7B719D}" type="slidenum">
              <a:rPr lang="de-DE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DF0DA79-03C4-4068-8428-31CEE90DC713}" type="slidenum">
              <a:rPr lang="de-DE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42CB16A-DBE1-45CB-8665-C3FA8C7941BE}" type="slidenum">
              <a:rPr lang="de-DE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B5ACAE2-C1A6-4AE2-8F6A-EABC1E42E5B9}" type="slidenum">
              <a:rPr lang="de-DE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038A36B-FD61-4430-B07C-27BB68D390D6}" type="slidenum">
              <a:rPr lang="de-DE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038A36B-FD61-4430-B07C-27BB68D390D6}" type="slidenum">
              <a:rPr lang="de-DE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038A36B-FD61-4430-B07C-27BB68D390D6}" type="slidenum">
              <a:rPr lang="de-DE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AFCD236-FB39-4C9D-98F4-E2C8051B81FD}" type="slidenum">
              <a:rPr lang="de-DE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71AD3BC-06E2-4646-A935-BC7785C9DF5F}" type="slidenum">
              <a:rPr lang="de-DE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7A9EACA-2389-4439-9E7A-6B0C07BEF0FE}" type="slidenum">
              <a:rPr lang="de-DE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F0899A-B932-4626-A82D-163F7C7047B5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6FBCAA3-07AB-426C-A5D4-53DE14A51DEB}" type="slidenum">
              <a:rPr lang="de-DE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B4C4F57-EB3F-44EA-B7B0-C7B0CA30B080}" type="slidenum">
              <a:rPr lang="de-DE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DDE56AF-7670-4EA3-B2D5-68369CF5C738}" type="slidenum">
              <a:rPr lang="de-DE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ECDAF6C-4398-4C57-8DE1-225E79C2085A}" type="slidenum">
              <a:rPr lang="de-DE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6C463B7-6F2F-4429-9898-524B98F1C924}" type="slidenum">
              <a:rPr lang="de-DE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E57FA22-3C4E-47D2-92B8-FDF44C6B7ABE}" type="slidenum">
              <a:rPr lang="de-DE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4F388B5-281D-445B-85BB-02BF2C50CB22}" type="slidenum">
              <a:rPr lang="de-DE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4F388B5-281D-445B-85BB-02BF2C50CB22}" type="slidenum">
              <a:rPr lang="de-DE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426CE40-3F29-47B2-9611-15909555D477}" type="slidenum">
              <a:rPr lang="de-DE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426CE40-3F29-47B2-9611-15909555D477}" type="slidenum">
              <a:rPr lang="de-DE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F0899A-B932-4626-A82D-163F7C7047B5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426CE40-3F29-47B2-9611-15909555D477}" type="slidenum">
              <a:rPr lang="de-DE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426CE40-3F29-47B2-9611-15909555D477}" type="slidenum">
              <a:rPr lang="de-DE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2F4EA9E-6262-4F2F-800E-BA3F82D99E53}" type="slidenum">
              <a:rPr lang="de-DE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CC88E2E-4D3C-4C55-AEC1-F86B74B455BD}" type="slidenum">
              <a:rPr lang="de-DE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EBA2A2C-2711-4163-8200-F03ABD6E9E7A}" type="slidenum">
              <a:rPr lang="de-DE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1A5E6A1-D4D1-4B03-A3AF-3349D90E50D4}" type="slidenum">
              <a:rPr lang="de-DE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A1D8090-F97A-470A-8A72-CD3FCA62271D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1A5E6A1-D4D1-4B03-A3AF-3349D90E50D4}" type="slidenum">
              <a:rPr lang="de-DE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12C3C7-D96F-41F0-9D22-EC3479250614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B6597F-4B64-4579-8310-4478A0E6BB94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FBB138-B9F8-4391-9858-7CF01B19CEC7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3972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2C4515-DD3B-438E-ABD6-FD670AFB4F64}" type="slidenum">
              <a:rPr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51C488-963A-47AF-9EDE-CFF1C3D8C850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3E04AE-4335-4DD7-AD96-8DD3F6785AD4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4B3DA8-DAD6-42F5-A8E8-FDF1BF3DCB97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3E04AE-4335-4DD7-AD96-8DD3F6785AD4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4274D68-A26F-4F4A-90B4-A149C08BE977}" type="slidenum">
              <a:rPr lang="de-DE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24DE633-0FF6-42BB-804D-C10A05EFA7FD}" type="slidenum">
              <a:rPr lang="de-DE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6CE943F-5B06-40A6-A482-404CA764365A}" type="slidenum">
              <a:rPr lang="de-DE">
                <a:solidFill>
                  <a:srgbClr val="000000"/>
                </a:solidFill>
              </a:rPr>
              <a:pPr>
                <a:defRPr/>
              </a:pPr>
              <a:t>58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C8FE4EA-6CF6-46B2-B65B-796952B8857E}" type="slidenum">
              <a:rPr lang="de-DE">
                <a:solidFill>
                  <a:srgbClr val="000000"/>
                </a:solidFill>
              </a:rPr>
              <a:pPr>
                <a:defRPr/>
              </a:pPr>
              <a:t>59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3E04AE-4335-4DD7-AD96-8DD3F6785AD4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2D5CE7B-DDB0-4781-8DBE-522F1D16C85A}" type="slidenum">
              <a:rPr lang="de-DE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3E04AE-4335-4DD7-AD96-8DD3F6785AD4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CC0C4B-DE70-43CE-87F0-EDD22BB36EFA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8E9C17-9C49-4A42-8D52-6AEB4A49B729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3E04AE-4335-4DD7-AD96-8DD3F6785AD4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8E9C17-9C49-4A42-8D52-6AEB4A49B729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3E04AE-4335-4DD7-AD96-8DD3F6785AD4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  <p:sp>
        <p:nvSpPr>
          <p:cNvPr id="4198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10F8A96-2967-4F2B-ADDA-40C6D74A72F8}" type="slidenum">
              <a:rPr lang="de-DE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C8FE4EA-6CF6-46B2-B65B-796952B8857E}" type="slidenum">
              <a:rPr lang="de-DE">
                <a:solidFill>
                  <a:srgbClr val="000000"/>
                </a:solidFill>
              </a:rPr>
              <a:pPr>
                <a:defRPr/>
              </a:pPr>
              <a:t>70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54014FF-2F0D-4D66-A2F0-B857F8975B01}" type="slidenum">
              <a:rPr lang="de-DE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54014FF-2F0D-4D66-A2F0-B857F8975B01}" type="slidenum">
              <a:rPr lang="de-DE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F5B9B01-54C3-4163-BB59-1E52395289E1}" type="slidenum">
              <a:rPr lang="de-DE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54014FF-2F0D-4D66-A2F0-B857F8975B01}" type="slidenum">
              <a:rPr lang="de-DE">
                <a:solidFill>
                  <a:prstClr val="black"/>
                </a:solidFill>
              </a:rPr>
              <a:pPr>
                <a:defRPr/>
              </a:pPr>
              <a:t>73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E1539D-C82D-45A9-A788-9465E60E2EEB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F3655-61E8-4165-9912-D0ABD5D5738A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F3655-61E8-4165-9912-D0ABD5D5738A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EB36CE9-57A9-431E-9054-38A6AEF57301}" type="slidenum">
              <a:rPr lang="de-DE">
                <a:solidFill>
                  <a:srgbClr val="000000"/>
                </a:solidFill>
              </a:rPr>
              <a:pPr>
                <a:defRPr/>
              </a:pPr>
              <a:t>77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54014FF-2F0D-4D66-A2F0-B857F8975B01}" type="slidenum">
              <a:rPr lang="de-DE">
                <a:solidFill>
                  <a:prstClr val="black"/>
                </a:solidFill>
              </a:rPr>
              <a:pPr>
                <a:defRPr/>
              </a:pPr>
              <a:t>80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028357-AA5B-4699-A139-570948F0D0E9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028357-AA5B-4699-A139-570948F0D0E9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  <p:sp>
        <p:nvSpPr>
          <p:cNvPr id="13517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155CB0C-8295-41CB-AA50-96AAA1B5E0EB}" type="slidenum">
              <a:rPr lang="de-DE">
                <a:solidFill>
                  <a:srgbClr val="000000"/>
                </a:solidFill>
              </a:rPr>
              <a:pPr>
                <a:defRPr/>
              </a:pPr>
              <a:t>83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658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B5C3D6D-EFB8-4905-B6E1-549D75B2592F}" type="slidenum">
              <a:rPr lang="de-DE">
                <a:solidFill>
                  <a:srgbClr val="000000"/>
                </a:solidFill>
              </a:rPr>
              <a:pPr>
                <a:defRPr/>
              </a:pPr>
              <a:t>84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775DA3D-68FE-4ACF-B2EE-C1C2ADA52808}" type="slidenum">
              <a:rPr lang="de-DE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DF0899A-B932-4626-A82D-163F7C7047B5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85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722F155-4187-409F-B2C7-AC539BB2C81D}" type="slidenum">
              <a:rPr lang="de-DE">
                <a:solidFill>
                  <a:srgbClr val="000000"/>
                </a:solidFill>
              </a:rPr>
              <a:pPr>
                <a:defRPr/>
              </a:pPr>
              <a:t>87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722F155-4187-409F-B2C7-AC539BB2C81D}" type="slidenum">
              <a:rPr lang="de-DE">
                <a:solidFill>
                  <a:srgbClr val="000000"/>
                </a:solidFill>
              </a:rPr>
              <a:pPr>
                <a:defRPr/>
              </a:pPr>
              <a:t>88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7E3217E-359E-416D-99C6-6B86FFB2C745}" type="slidenum">
              <a:rPr lang="de-DE">
                <a:solidFill>
                  <a:prstClr val="black"/>
                </a:solidFill>
              </a:rPr>
              <a:pPr>
                <a:defRPr/>
              </a:pPr>
              <a:t>89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8637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4AB7125-FC45-4F5A-8994-3E3BA0337F4F}" type="slidenum">
              <a:rPr lang="de-DE">
                <a:solidFill>
                  <a:prstClr val="black"/>
                </a:solidFill>
              </a:rPr>
              <a:pPr>
                <a:defRPr/>
              </a:pPr>
              <a:t>90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8637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1759B7A-4E5A-4EC3-8BC6-96FB36699112}" type="slidenum">
              <a:rPr lang="de-DE">
                <a:solidFill>
                  <a:prstClr val="black"/>
                </a:solidFill>
              </a:rPr>
              <a:pPr>
                <a:defRPr/>
              </a:pPr>
              <a:t>91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7CD4D33-4125-4F8E-A116-D2BC31CA83A8}" type="slidenum">
              <a:rPr lang="de-DE">
                <a:solidFill>
                  <a:srgbClr val="000000"/>
                </a:solidFill>
              </a:rPr>
              <a:pPr>
                <a:defRPr/>
              </a:pPr>
              <a:t>92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8637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1759B7A-4E5A-4EC3-8BC6-96FB36699112}" type="slidenum">
              <a:rPr lang="de-DE">
                <a:solidFill>
                  <a:prstClr val="black"/>
                </a:solidFill>
              </a:rPr>
              <a:pPr>
                <a:defRPr/>
              </a:pPr>
              <a:t>93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7CD4D33-4125-4F8E-A116-D2BC31CA83A8}" type="slidenum">
              <a:rPr lang="de-DE">
                <a:solidFill>
                  <a:srgbClr val="000000"/>
                </a:solidFill>
              </a:rPr>
              <a:pPr>
                <a:defRPr/>
              </a:pPr>
              <a:t>94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7CD4D33-4125-4F8E-A116-D2BC31CA83A8}" type="slidenum">
              <a:rPr lang="de-DE">
                <a:solidFill>
                  <a:srgbClr val="000000"/>
                </a:solidFill>
              </a:rPr>
              <a:pPr>
                <a:defRPr/>
              </a:pPr>
              <a:t>95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C19BA11-2935-424B-AC25-B1882DB5220A}" type="slidenum">
              <a:rPr lang="de-DE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7CD4D33-4125-4F8E-A116-D2BC31CA83A8}" type="slidenum">
              <a:rPr lang="de-DE">
                <a:solidFill>
                  <a:srgbClr val="000000"/>
                </a:solidFill>
              </a:rPr>
              <a:pPr>
                <a:defRPr/>
              </a:pPr>
              <a:t>96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7CD4D33-4125-4F8E-A116-D2BC31CA83A8}" type="slidenum">
              <a:rPr lang="de-DE">
                <a:solidFill>
                  <a:srgbClr val="000000"/>
                </a:solidFill>
              </a:rPr>
              <a:pPr>
                <a:defRPr/>
              </a:pPr>
              <a:t>97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7CD4D33-4125-4F8E-A116-D2BC31CA83A8}" type="slidenum">
              <a:rPr lang="de-DE">
                <a:solidFill>
                  <a:srgbClr val="000000"/>
                </a:solidFill>
              </a:rPr>
              <a:pPr>
                <a:defRPr/>
              </a:pPr>
              <a:t>98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7CD4D33-4125-4F8E-A116-D2BC31CA83A8}" type="slidenum">
              <a:rPr lang="de-DE">
                <a:solidFill>
                  <a:srgbClr val="000000"/>
                </a:solidFill>
              </a:rPr>
              <a:pPr>
                <a:defRPr/>
              </a:pPr>
              <a:t>99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7CD4D33-4125-4F8E-A116-D2BC31CA83A8}" type="slidenum">
              <a:rPr lang="de-DE">
                <a:solidFill>
                  <a:srgbClr val="000000"/>
                </a:solidFill>
              </a:rPr>
              <a:pPr>
                <a:defRPr/>
              </a:pPr>
              <a:t>100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ABE9018-84B7-4435-B7FB-E6B393047552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101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49DD6CE-10BF-41E6-8796-2B6F066BCBFD}" type="slidenum">
              <a:rPr lang="de-DE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0F80281-8CEB-4BDF-B12F-6BABE6DBD9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1229A64-5BD2-42A6-A67C-A0975E6A197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EEC3443-2322-492D-90F7-D9E761C830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E04F1F-0534-4964-AFCC-C33E977E7D0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F853E6B-7620-4BC6-A0C5-030E4807121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0DF438-77A0-4A10-B9A9-4D848DE1C27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6212070-4D52-4F25-B904-7866469BBC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70B2735-2204-4478-9CF1-0476072EFC3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A1567F0-E162-4FCA-9C54-730E9B9E137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5DFD04-7D21-46B6-BB98-2B6CD0678A5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436FCE-B4DB-4795-93C0-147D672D9A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CFD0CEC-971D-49E9-A392-61201D01E1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B8EF8F4-173A-4965-885C-90AAF8CB762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FC31DEA-55AA-4756-91AC-6C548B1BF5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C99C165-792F-4A50-8B2E-3F999C255B2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047879C-BE55-44F7-93C3-703570EA5B8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717D249-0717-4C15-A5AB-2D0CCB2B2B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5BE194A-72C8-424A-A1E6-AE363AB1EBA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27A6C29-07A0-410D-BDD4-3D37EB92DE6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4563DC8-DECF-4476-B8DA-7CB8C50F0B7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F7CD01B-0EC3-4527-930B-2D5DC3D4E83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251CD6F-C912-40AD-AAA6-DACF2E0ECF4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F6710E7-C569-40E4-A181-D008BD7A0E3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6463EC2-07E5-4B9E-BEEC-EF9856FBAAD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nvxknFpYwVU?t=67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WINTEXT_aktuell\VORTR&#196;GE_ab2006\Naturschutz\Geestenseth%20Landschaftspflegeschule\2_Berthold%20R&#252;ckgang%20Vogelmasse%20Zuschnitt.mp4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b/ba/L%C3%BCneburger_Heide_093.jpg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jpeg"/><Relationship Id="rId5" Type="http://schemas.openxmlformats.org/officeDocument/2006/relationships/hyperlink" Target="http://potassium.1338.at/upload/pictures/rudis_fischteiche_22.05.2008_big.jpg" TargetMode="External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6uNcwedCTg?t=630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WINTEXT_aktuell\VORTR&#196;GE_ab2006\Naturschutz\Geestenseth%20Landschaftspflegeschule\79_St&#246;rche%20in%20Spanien_Zuschnitt.mp4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nvxknFpYwVU?t=1630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WINTEXT_aktuell\VORTR&#196;GE_ab2006\Naturschutz\Geestenseth%20Landschaftspflegeschule\86_Berthold%20Biotope%20Menschenhand_Zuschnitt.mp4" TargetMode="Externa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jsZsISdA7g?t=277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WINTEXT_aktuell\VORTR&#196;GE_ab2006\Naturschutz\Geestenseth%20Landschaftspflegeschule\98_Wohlleben%20Schutz%20durch%20Nichtstun_Zuschnitt.mp4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feld 4"/>
          <p:cNvSpPr txBox="1">
            <a:spLocks noChangeArrowheads="1"/>
          </p:cNvSpPr>
          <p:nvPr/>
        </p:nvSpPr>
        <p:spPr bwMode="auto">
          <a:xfrm>
            <a:off x="1187450" y="960438"/>
            <a:ext cx="6624638" cy="138499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800" b="1" dirty="0" smtClean="0">
                <a:solidFill>
                  <a:srgbClr val="000000"/>
                </a:solidFill>
                <a:latin typeface="Times New Roman" pitchFamily="18" charset="0"/>
              </a:rPr>
              <a:t>„Der Artenschutz in Deutschland braucht keine Flächenstilllegung, sondern eine aktive Landschaftsgestaltung“</a:t>
            </a:r>
          </a:p>
        </p:txBody>
      </p:sp>
      <p:sp>
        <p:nvSpPr>
          <p:cNvPr id="33795" name="Textfeld 3"/>
          <p:cNvSpPr txBox="1">
            <a:spLocks noChangeArrowheads="1"/>
          </p:cNvSpPr>
          <p:nvPr/>
        </p:nvSpPr>
        <p:spPr bwMode="auto">
          <a:xfrm>
            <a:off x="3276600" y="2544763"/>
            <a:ext cx="2413000" cy="1200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b="1" noProof="1">
                <a:solidFill>
                  <a:srgbClr val="000000"/>
                </a:solidFill>
                <a:latin typeface="Times New Roman" pitchFamily="18" charset="0"/>
              </a:rPr>
              <a:t>Werner Kunz</a:t>
            </a:r>
          </a:p>
          <a:p>
            <a:pPr algn="ctr">
              <a:spcBef>
                <a:spcPct val="50000"/>
              </a:spcBef>
            </a:pPr>
            <a:r>
              <a:rPr lang="de-DE" b="1">
                <a:solidFill>
                  <a:srgbClr val="000000"/>
                </a:solidFill>
                <a:latin typeface="Times New Roman" pitchFamily="18" charset="0"/>
              </a:rPr>
              <a:t>Universität Düsseldorf</a:t>
            </a:r>
          </a:p>
          <a:p>
            <a:pPr algn="ctr">
              <a:spcBef>
                <a:spcPct val="50000"/>
              </a:spcBef>
            </a:pPr>
            <a:r>
              <a:rPr lang="de-DE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www.kunz.hhu.de/</a:t>
            </a:r>
            <a:r>
              <a:rPr lang="de-DE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835150" y="4489450"/>
            <a:ext cx="5400675" cy="523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b="1" noProof="1" smtClean="0">
                <a:solidFill>
                  <a:srgbClr val="C00000"/>
                </a:solidFill>
                <a:latin typeface="Times New Roman" pitchFamily="18" charset="0"/>
              </a:rPr>
              <a:t>Artenschutz</a:t>
            </a:r>
            <a:r>
              <a:rPr lang="de-DE" sz="2800" b="1" noProof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sz="2800" b="1" i="1" noProof="1">
                <a:solidFill>
                  <a:srgbClr val="000000"/>
                </a:solidFill>
                <a:latin typeface="Times New Roman" pitchFamily="18" charset="0"/>
              </a:rPr>
              <a:t>versus</a:t>
            </a:r>
            <a:r>
              <a:rPr lang="de-DE" sz="2800" b="1" noProof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sz="2800" b="1" noProof="1" smtClean="0">
                <a:solidFill>
                  <a:srgbClr val="C00000"/>
                </a:solidFill>
                <a:latin typeface="Times New Roman" pitchFamily="18" charset="0"/>
              </a:rPr>
              <a:t>Naturschutz</a:t>
            </a:r>
            <a:endParaRPr lang="de-DE" sz="2800" b="1" noProof="1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feld 2"/>
          <p:cNvSpPr txBox="1">
            <a:spLocks noChangeArrowheads="1"/>
          </p:cNvSpPr>
          <p:nvPr/>
        </p:nvSpPr>
        <p:spPr bwMode="auto">
          <a:xfrm>
            <a:off x="1476375" y="347663"/>
            <a:ext cx="6119813" cy="15684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Kunz, W. (2021): Vom begrenzten Nutzen der Natura2000/FFH-Lebensraumtypen für gefährdete Tagfalter- und Vogelarten.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Artenschutzreport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44,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S. 38–50.</a:t>
            </a:r>
          </a:p>
        </p:txBody>
      </p:sp>
      <p:pic>
        <p:nvPicPr>
          <p:cNvPr id="43011" name="Picture 4" descr="Download - Fachzeitschrift für angewandte Ökologie - NATURSCHUTZ UND  LANDSCHAFTSPLANU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2193925"/>
            <a:ext cx="3089275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2205038"/>
            <a:ext cx="5522913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1763688" y="1988840"/>
            <a:ext cx="5616624" cy="1569660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jetzt wissen wir‘s endlich:</a:t>
            </a:r>
          </a:p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&lt;Hände in die Hosentaschen&gt; </a:t>
            </a:r>
          </a:p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gilt grundsätzlich für den Naturschutz"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1187450" y="1763118"/>
            <a:ext cx="6985000" cy="138499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Es ist schwer, dagegen vorzugehen und das Denken zu verändern, solange </a:t>
            </a:r>
          </a:p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mit dem Bauch statt mit dem Kopf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gedacht wird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feld 2"/>
          <p:cNvSpPr txBox="1">
            <a:spLocks noChangeArrowheads="1"/>
          </p:cNvSpPr>
          <p:nvPr/>
        </p:nvSpPr>
        <p:spPr bwMode="auto">
          <a:xfrm>
            <a:off x="539750" y="2708275"/>
            <a:ext cx="8064500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Aber was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eigentlich sind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Deutschland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„natürliche“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Lebensräume?</a:t>
            </a:r>
          </a:p>
        </p:txBody>
      </p:sp>
      <p:sp>
        <p:nvSpPr>
          <p:cNvPr id="8" name="Textfeld 2"/>
          <p:cNvSpPr txBox="1">
            <a:spLocks noChangeArrowheads="1"/>
          </p:cNvSpPr>
          <p:nvPr/>
        </p:nvSpPr>
        <p:spPr bwMode="auto">
          <a:xfrm>
            <a:off x="466725" y="1196975"/>
            <a:ext cx="8137525" cy="8302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Betont wird in der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FFH-Richtlinie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immer wieder, dass es um  die Erhaltung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„natürlicher“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Lebensräume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geht.</a:t>
            </a:r>
          </a:p>
        </p:txBody>
      </p:sp>
      <p:sp>
        <p:nvSpPr>
          <p:cNvPr id="10" name="Textfeld 2"/>
          <p:cNvSpPr txBox="1">
            <a:spLocks noChangeArrowheads="1"/>
          </p:cNvSpPr>
          <p:nvPr/>
        </p:nvSpPr>
        <p:spPr bwMode="auto">
          <a:xfrm>
            <a:off x="490538" y="4029050"/>
            <a:ext cx="8137525" cy="1200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Es muss die Frage gestellt werden, ob </a:t>
            </a:r>
            <a:r>
              <a:rPr lang="de-DE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Rebhuhn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oder </a:t>
            </a:r>
            <a:r>
              <a:rPr lang="de-DE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Hase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(als sie vor einigen Jahrzehnten bei uns noch häufig waren) überhaupt einen </a:t>
            </a:r>
            <a:r>
              <a:rPr lang="de-DE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„natürlichen“ 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Lebensraum besiedelt haben.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238" y="1641251"/>
            <a:ext cx="4806950" cy="416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feld 5"/>
          <p:cNvSpPr txBox="1">
            <a:spLocks noChangeArrowheads="1"/>
          </p:cNvSpPr>
          <p:nvPr/>
        </p:nvSpPr>
        <p:spPr bwMode="auto">
          <a:xfrm>
            <a:off x="595313" y="5803900"/>
            <a:ext cx="3783012" cy="6778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Rebhuhn</a:t>
            </a:r>
          </a:p>
          <a:p>
            <a:r>
              <a:rPr lang="de-DE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Foto Kunz: Tagebau Garzweiler   </a:t>
            </a:r>
            <a:r>
              <a:rPr lang="de-DE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14989</a:t>
            </a:r>
          </a:p>
        </p:txBody>
      </p:sp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1588" y="1629122"/>
            <a:ext cx="3811587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feld 7"/>
          <p:cNvSpPr txBox="1">
            <a:spLocks noChangeArrowheads="1"/>
          </p:cNvSpPr>
          <p:nvPr/>
        </p:nvSpPr>
        <p:spPr bwMode="auto">
          <a:xfrm>
            <a:off x="5292725" y="5846763"/>
            <a:ext cx="3311525" cy="6778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Hase</a:t>
            </a:r>
          </a:p>
          <a:p>
            <a:r>
              <a:rPr lang="de-DE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Foto Kunz: Havelaue Gülpe   </a:t>
            </a:r>
            <a:r>
              <a:rPr lang="de-DE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11999</a:t>
            </a:r>
          </a:p>
        </p:txBody>
      </p:sp>
      <p:sp>
        <p:nvSpPr>
          <p:cNvPr id="45062" name="Textfeld 2"/>
          <p:cNvSpPr txBox="1">
            <a:spLocks noChangeArrowheads="1"/>
          </p:cNvSpPr>
          <p:nvPr/>
        </p:nvSpPr>
        <p:spPr bwMode="auto">
          <a:xfrm>
            <a:off x="515938" y="116632"/>
            <a:ext cx="8137525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„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natürlichen“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Lebensräume von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Rebhuhn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und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Hase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sind die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Steppen des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Ostens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de-DE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(und eben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nicht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solche Habitate, die bei uns von Natur aus entstanden wären)</a:t>
            </a:r>
            <a:endParaRPr lang="de-DE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  <p:bldP spid="307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/>
          <p:cNvSpPr txBox="1">
            <a:spLocks noChangeArrowheads="1"/>
          </p:cNvSpPr>
          <p:nvPr/>
        </p:nvSpPr>
        <p:spPr bwMode="auto">
          <a:xfrm>
            <a:off x="498475" y="548680"/>
            <a:ext cx="8137525" cy="30469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Nur in den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Steppen des Ostens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besiedeln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Rebhuhn und Hase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„natürliche“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Lebensräume.</a:t>
            </a:r>
          </a:p>
          <a:p>
            <a:pPr algn="ctr"/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Aber bei uns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Deutschland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sind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die Habitate </a:t>
            </a:r>
          </a:p>
          <a:p>
            <a:pPr algn="ctr"/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von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Rebhuhn und Hase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eben NICHT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„natürliche“, </a:t>
            </a:r>
          </a:p>
          <a:p>
            <a:pPr algn="ctr"/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sondern Menschen-gemachte </a:t>
            </a:r>
          </a:p>
          <a:p>
            <a:pPr algn="ctr"/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(also: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künstliche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Lebensräume</a:t>
            </a:r>
            <a:endParaRPr lang="de-DE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539552" y="3789040"/>
            <a:ext cx="8136904" cy="193899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 Deutschland würden</a:t>
            </a:r>
          </a:p>
          <a:p>
            <a:pPr algn="ctr"/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die Habitate für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Rebhuhn und Hase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fast alle verschwinden, </a:t>
            </a:r>
          </a:p>
          <a:p>
            <a:pPr algn="ctr"/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wenn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 die Natur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sich </a:t>
            </a:r>
            <a:r>
              <a:rPr lang="de-DE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selbst überlassen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würde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971600" y="1556792"/>
            <a:ext cx="7272338" cy="23083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Mitteleuropa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 ist ein Land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, wo es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kaum noch echte „Natur“ gibt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, </a:t>
            </a:r>
          </a:p>
          <a:p>
            <a:pPr algn="ctr"/>
            <a:endParaRPr lang="de-DE" sz="2400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weil der Mensch die Landschaft seit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Jahrtausenden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durch Rodungen, Brände, Ackerbau und Viehweide verändert hat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971600" y="2852936"/>
            <a:ext cx="7272338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 und an diese Landschaft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haben sich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viele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Tiere Mitteleuropas seit langer Zeit </a:t>
            </a:r>
          </a:p>
          <a:p>
            <a:pPr algn="ctr"/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angepasst, nicht an die „natürlichen“ Lebensräume</a:t>
            </a:r>
            <a:endParaRPr lang="de-DE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972070" y="764704"/>
            <a:ext cx="7272338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Mitteleuropa unterscheidet sich </a:t>
            </a: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von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den meisten Gebieten der übrigen Welt dadurch, dass wir eine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</a:rPr>
              <a:t>vom Menschen gemachte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Kultur-Landschaft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haben</a:t>
            </a:r>
            <a:endParaRPr lang="de-DE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971600" y="4676943"/>
            <a:ext cx="7272338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Nach der Eiszeit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sind viele der heute hier lebenden Tierarten in eine vom Menschen gestaltete Landschaft eingewandert</a:t>
            </a:r>
            <a:endParaRPr lang="de-DE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971600" y="1124744"/>
            <a:ext cx="7272338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Also muss der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Artenschutz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 in Mitteleuropa </a:t>
            </a: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anders aussehen </a:t>
            </a: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als in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den meisten Gebieten der übrigen Welt</a:t>
            </a:r>
            <a:endParaRPr lang="de-DE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971600" y="2627620"/>
            <a:ext cx="7272338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in Mitteleuropa können wir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die Natur </a:t>
            </a:r>
          </a:p>
          <a:p>
            <a:pPr algn="ctr"/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nicht sich selbst überlassen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971600" y="4263479"/>
            <a:ext cx="7272338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Sonst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wächst alles zu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und erstickt den Artenreichtum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Grafik 4" descr="02-Tafel_Original_02_11_11905_phlaeas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0700"/>
            <a:ext cx="9144000" cy="629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4"/>
          <p:cNvSpPr txBox="1">
            <a:spLocks noChangeArrowheads="1"/>
          </p:cNvSpPr>
          <p:nvPr/>
        </p:nvSpPr>
        <p:spPr bwMode="auto">
          <a:xfrm>
            <a:off x="971550" y="220886"/>
            <a:ext cx="7272338" cy="8318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Das sieht man sehr deutlich an den </a:t>
            </a: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Tagfaltern.</a:t>
            </a:r>
            <a:endParaRPr kumimoji="0" lang="de-DE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Weltweit sind 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Tagfalter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überwiegend </a:t>
            </a: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Wald-Arten</a:t>
            </a:r>
            <a:endParaRPr kumimoji="0" lang="de-DE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9" name="Textfeld 4"/>
          <p:cNvSpPr txBox="1">
            <a:spLocks noChangeArrowheads="1"/>
          </p:cNvSpPr>
          <p:nvPr/>
        </p:nvSpPr>
        <p:spPr bwMode="auto">
          <a:xfrm>
            <a:off x="403487" y="5261004"/>
            <a:ext cx="3743325" cy="4619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nur nicht in Mitteleuropa </a:t>
            </a:r>
            <a:endParaRPr kumimoji="0" lang="de-DE" sz="24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0" name="Textfeld 4"/>
          <p:cNvSpPr txBox="1">
            <a:spLocks noChangeArrowheads="1"/>
          </p:cNvSpPr>
          <p:nvPr/>
        </p:nvSpPr>
        <p:spPr bwMode="auto">
          <a:xfrm>
            <a:off x="4500563" y="5253186"/>
            <a:ext cx="3743325" cy="1200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hier sind die </a:t>
            </a: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Tagfalter</a:t>
            </a: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überwiegend </a:t>
            </a: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Offenland-Arten</a:t>
            </a:r>
            <a:endParaRPr kumimoji="0" lang="de-DE" sz="2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050"/>
            <a:ext cx="4067175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4"/>
          <p:cNvSpPr txBox="1">
            <a:spLocks noChangeArrowheads="1"/>
          </p:cNvSpPr>
          <p:nvPr/>
        </p:nvSpPr>
        <p:spPr bwMode="auto">
          <a:xfrm>
            <a:off x="179388" y="115888"/>
            <a:ext cx="6408737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In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</a:rPr>
              <a:t>Afrika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 findet man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die Tagfalter überwiegend im Wald: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0" name="Textfeld 4"/>
          <p:cNvSpPr txBox="1">
            <a:spLocks noChangeArrowheads="1"/>
          </p:cNvSpPr>
          <p:nvPr/>
        </p:nvSpPr>
        <p:spPr bwMode="auto">
          <a:xfrm>
            <a:off x="4138613" y="5805488"/>
            <a:ext cx="4033837" cy="8302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die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</a:rPr>
              <a:t>Savannen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 sind arm an Arten und Individuen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2627314" y="908720"/>
            <a:ext cx="576534" cy="2375818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0191" y="1130300"/>
            <a:ext cx="5548313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Gerade Verbindung mit Pfeil 10"/>
          <p:cNvCxnSpPr/>
          <p:nvPr/>
        </p:nvCxnSpPr>
        <p:spPr>
          <a:xfrm flipH="1" flipV="1">
            <a:off x="2411413" y="4797425"/>
            <a:ext cx="2736850" cy="1081088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2699792" y="3284984"/>
            <a:ext cx="1872208" cy="72008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052513"/>
            <a:ext cx="3889375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4"/>
          <p:cNvSpPr txBox="1">
            <a:spLocks noChangeArrowheads="1"/>
          </p:cNvSpPr>
          <p:nvPr/>
        </p:nvSpPr>
        <p:spPr bwMode="auto">
          <a:xfrm>
            <a:off x="250825" y="303213"/>
            <a:ext cx="7489825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Auch in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</a:rPr>
              <a:t>Südamerika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 findet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man die Tagfalter überwiegend im Wald: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0" name="Textfeld 4"/>
          <p:cNvSpPr txBox="1">
            <a:spLocks noChangeArrowheads="1"/>
          </p:cNvSpPr>
          <p:nvPr/>
        </p:nvSpPr>
        <p:spPr bwMode="auto">
          <a:xfrm>
            <a:off x="4138613" y="5805488"/>
            <a:ext cx="4033837" cy="8302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die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</a:rPr>
              <a:t>Llanos und Pampas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 sind arm an Arten und Individuen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 flipH="1" flipV="1">
            <a:off x="2124075" y="4941888"/>
            <a:ext cx="3600450" cy="936625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1052513"/>
            <a:ext cx="4665662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Gerade Verbindung mit Pfeil 14"/>
          <p:cNvCxnSpPr/>
          <p:nvPr/>
        </p:nvCxnSpPr>
        <p:spPr>
          <a:xfrm flipH="1" flipV="1">
            <a:off x="2916238" y="3284538"/>
            <a:ext cx="2951162" cy="2592387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V="1">
            <a:off x="2339752" y="2564904"/>
            <a:ext cx="2088232" cy="216024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>
            <a:off x="2051050" y="1052736"/>
            <a:ext cx="2736974" cy="1728564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feld 3"/>
          <p:cNvSpPr txBox="1">
            <a:spLocks noChangeArrowheads="1"/>
          </p:cNvSpPr>
          <p:nvPr/>
        </p:nvSpPr>
        <p:spPr bwMode="auto">
          <a:xfrm>
            <a:off x="0" y="0"/>
            <a:ext cx="4067175" cy="20313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Video einschalten:</a:t>
            </a:r>
          </a:p>
          <a:p>
            <a:pPr algn="ctr">
              <a:spcBef>
                <a:spcPts val="0"/>
              </a:spcBef>
            </a:pP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spcBef>
                <a:spcPts val="0"/>
              </a:spcBef>
            </a:pPr>
            <a:r>
              <a:rPr lang="de-DE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Peter Berthold: Verlust an </a:t>
            </a:r>
            <a:r>
              <a:rPr lang="de-DE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„Vogelmasse</a:t>
            </a:r>
            <a:r>
              <a:rPr lang="de-DE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</a:p>
          <a:p>
            <a:pPr algn="ctr">
              <a:spcBef>
                <a:spcPts val="0"/>
              </a:spcBef>
            </a:pP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ausgeschnitten ab </a:t>
            </a:r>
            <a:r>
              <a:rPr lang="de-DE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11:10 bis 12:30:   </a:t>
            </a:r>
          </a:p>
          <a:p>
            <a:pPr algn="ctr">
              <a:spcBef>
                <a:spcPts val="0"/>
              </a:spcBef>
            </a:pPr>
            <a:r>
              <a:rPr lang="de-DE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[„…waren das noch 60 Paare“]  </a:t>
            </a:r>
            <a:r>
              <a:rPr lang="de-DE" u="sng" dirty="0" smtClean="0">
                <a:hlinkClick r:id="rId4"/>
              </a:rPr>
              <a:t>https</a:t>
            </a:r>
            <a:r>
              <a:rPr lang="de-DE" u="sng" dirty="0">
                <a:hlinkClick r:id="rId4"/>
              </a:rPr>
              <a:t>://youtu.be/nvxknFpYwVU?t=670</a:t>
            </a:r>
            <a:endParaRPr lang="de-DE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844824"/>
            <a:ext cx="6772275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7668344" y="5157192"/>
            <a:ext cx="1368425" cy="307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Foto T. Schmitt</a:t>
            </a:r>
          </a:p>
        </p:txBody>
      </p:sp>
      <p:sp>
        <p:nvSpPr>
          <p:cNvPr id="50180" name="Textfeld 4"/>
          <p:cNvSpPr txBox="1">
            <a:spLocks noChangeArrowheads="1"/>
          </p:cNvSpPr>
          <p:nvPr/>
        </p:nvSpPr>
        <p:spPr bwMode="auto">
          <a:xfrm>
            <a:off x="179388" y="188913"/>
            <a:ext cx="5905500" cy="15700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und das gilt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</a:rPr>
              <a:t>keineswegs nur für die Tropen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.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Es gilt auch für die nicht-tropischen Wälder Ostasiens; z.B. für die Wälder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</a:rPr>
              <a:t>Wladiwostoks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5018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3573463"/>
            <a:ext cx="2484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mit Pfeil 8"/>
          <p:cNvCxnSpPr/>
          <p:nvPr/>
        </p:nvCxnSpPr>
        <p:spPr>
          <a:xfrm flipH="1">
            <a:off x="2051050" y="1700213"/>
            <a:ext cx="1368425" cy="4249737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 flipV="1">
            <a:off x="2195736" y="4365104"/>
            <a:ext cx="1152128" cy="1512168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2987824" y="5733256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Auch hier sind die Tagfalter überwiegend Arten des Waldes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755650" y="332656"/>
            <a:ext cx="7561263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nur nicht in Mitteleuropa: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b="1" kern="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Hier sind die Tagfalter </a:t>
            </a:r>
            <a:r>
              <a:rPr lang="de-DE" sz="2400" b="1" kern="0" dirty="0" smtClean="0">
                <a:solidFill>
                  <a:srgbClr val="C00000"/>
                </a:solidFill>
                <a:latin typeface="Times New Roman" pitchFamily="18" charset="0"/>
              </a:rPr>
              <a:t>gerade NICHT Arten des Waldes</a:t>
            </a: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sondern Arten des </a:t>
            </a:r>
            <a:r>
              <a:rPr lang="de-DE" sz="2400" b="1" kern="0" dirty="0" smtClean="0">
                <a:solidFill>
                  <a:srgbClr val="C00000"/>
                </a:solidFill>
                <a:latin typeface="Times New Roman" pitchFamily="18" charset="0"/>
              </a:rPr>
              <a:t>Offenlandes</a:t>
            </a:r>
          </a:p>
        </p:txBody>
      </p:sp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755576" y="2420888"/>
            <a:ext cx="7561263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Wie ist das zu erklären?</a:t>
            </a:r>
          </a:p>
        </p:txBody>
      </p:sp>
      <p:sp>
        <p:nvSpPr>
          <p:cNvPr id="7" name="Textfeld 4"/>
          <p:cNvSpPr txBox="1">
            <a:spLocks noChangeArrowheads="1"/>
          </p:cNvSpPr>
          <p:nvPr/>
        </p:nvSpPr>
        <p:spPr bwMode="auto">
          <a:xfrm>
            <a:off x="755576" y="3212976"/>
            <a:ext cx="7561263" cy="12003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offenbar hat Mitteleuropa seine </a:t>
            </a: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heimischen (endemischen) Arten</a:t>
            </a:r>
            <a:endParaRPr lang="de-DE" sz="2400" b="1" kern="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kern="0" dirty="0" smtClean="0">
                <a:solidFill>
                  <a:srgbClr val="C00000"/>
                </a:solidFill>
                <a:latin typeface="Times New Roman" pitchFamily="18" charset="0"/>
              </a:rPr>
              <a:t>in den Eiszeiten überwiegend verloren</a:t>
            </a: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755576" y="4571837"/>
            <a:ext cx="7561263" cy="15696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und das was nach den Eiszeiten aus dem Osten und dem Süden </a:t>
            </a: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eingewandert ist,</a:t>
            </a:r>
            <a:endParaRPr lang="de-DE" sz="2400" b="1" kern="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das waren </a:t>
            </a:r>
            <a:r>
              <a:rPr lang="de-DE" sz="2400" b="1" kern="0" dirty="0" smtClean="0">
                <a:solidFill>
                  <a:srgbClr val="C00000"/>
                </a:solidFill>
                <a:latin typeface="Times New Roman" pitchFamily="18" charset="0"/>
              </a:rPr>
              <a:t>Arten des Offenlandes</a:t>
            </a: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; denn </a:t>
            </a: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dort </a:t>
            </a: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gab es nicht viele </a:t>
            </a: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dichte Wälder</a:t>
            </a:r>
            <a:endParaRPr lang="de-DE" sz="2400" b="1" kern="0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80728"/>
            <a:ext cx="7200800" cy="55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Gerade Verbindung mit Pfeil 6"/>
          <p:cNvCxnSpPr/>
          <p:nvPr/>
        </p:nvCxnSpPr>
        <p:spPr>
          <a:xfrm flipH="1">
            <a:off x="5580112" y="3984984"/>
            <a:ext cx="2232248" cy="7200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 flipV="1">
            <a:off x="5220072" y="4273016"/>
            <a:ext cx="1440160" cy="151216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V="1">
            <a:off x="2051720" y="4056992"/>
            <a:ext cx="2520280" cy="144016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1475656" y="4345024"/>
            <a:ext cx="3384376" cy="2088232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4"/>
          <p:cNvSpPr txBox="1">
            <a:spLocks noChangeArrowheads="1"/>
          </p:cNvSpPr>
          <p:nvPr/>
        </p:nvSpPr>
        <p:spPr bwMode="auto">
          <a:xfrm>
            <a:off x="755576" y="303039"/>
            <a:ext cx="76327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postglaziale Einwanderung der Arten nach Deutschland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4"/>
          <p:cNvSpPr txBox="1">
            <a:spLocks noChangeArrowheads="1"/>
          </p:cNvSpPr>
          <p:nvPr/>
        </p:nvSpPr>
        <p:spPr bwMode="auto">
          <a:xfrm>
            <a:off x="827088" y="404664"/>
            <a:ext cx="7632700" cy="8318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Die meisten HEUTE in Deutschland </a:t>
            </a:r>
            <a:r>
              <a:rPr lang="de-DE" sz="2400" dirty="0" smtClean="0">
                <a:solidFill>
                  <a:schemeClr val="bg1"/>
                </a:solidFill>
                <a:latin typeface="Times New Roman" pitchFamily="18" charset="0"/>
              </a:rPr>
              <a:t>lebenden Arten sind</a:t>
            </a:r>
            <a:endParaRPr lang="de-DE" sz="240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keine Wald-Arten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1691977" y="1340768"/>
            <a:ext cx="6048375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vor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allem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leben die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gefährdeten und geschützten</a:t>
            </a: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Arten in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Deutschland nicht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im Wald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feld 2"/>
          <p:cNvSpPr txBox="1">
            <a:spLocks noChangeArrowheads="1"/>
          </p:cNvSpPr>
          <p:nvPr/>
        </p:nvSpPr>
        <p:spPr bwMode="auto">
          <a:xfrm>
            <a:off x="1691680" y="4235226"/>
            <a:ext cx="6048375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gefährdet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ist in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Deutschland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nicht der Wald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sondern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es sind die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Offenländer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Trockenrasen, Sandgebiete, Heiden, Feuchtwiesen, Moore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1691977" y="2708920"/>
            <a:ext cx="6048375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nur ca. 10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der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gefährdeten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geschützten Arten </a:t>
            </a: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leben in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Deutschland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im Wald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1835150" y="1196752"/>
            <a:ext cx="5689600" cy="1200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dazu ein Rückblick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die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Neu-Besiedelung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Mitteleuropas</a:t>
            </a:r>
          </a:p>
          <a:p>
            <a:pPr algn="ctr"/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nach der letzten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Eiszeit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1835696" y="3284984"/>
            <a:ext cx="5689600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Das ist wichtig, um den richtigen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Blickwinkel </a:t>
            </a:r>
          </a:p>
          <a:p>
            <a:pPr algn="ctr"/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für den Artenschutz </a:t>
            </a: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Deutschland zu gewinnen.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7364413" cy="52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4"/>
          <p:cNvSpPr txBox="1">
            <a:spLocks noChangeArrowheads="1"/>
          </p:cNvSpPr>
          <p:nvPr/>
        </p:nvSpPr>
        <p:spPr bwMode="auto">
          <a:xfrm>
            <a:off x="7235825" y="4600228"/>
            <a:ext cx="1008063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0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Wälder</a:t>
            </a:r>
            <a:endParaRPr lang="de-DE" sz="2000" b="1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7164388" y="3139728"/>
            <a:ext cx="1835150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000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Warm-Steppe</a:t>
            </a:r>
            <a:endParaRPr lang="de-DE" sz="2000" dirty="0">
              <a:solidFill>
                <a:schemeClr val="bg1"/>
              </a:solidFill>
              <a:latin typeface="Times New Roman" pitchFamily="18" charset="0"/>
              <a:cs typeface="Calibri" pitchFamily="34" charset="0"/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 flipH="1">
            <a:off x="5292725" y="3428653"/>
            <a:ext cx="1944688" cy="10080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>
            <a:off x="4211638" y="4828407"/>
            <a:ext cx="3024187" cy="5032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>
            <a:spLocks noChangeArrowheads="1"/>
          </p:cNvSpPr>
          <p:nvPr/>
        </p:nvSpPr>
        <p:spPr bwMode="auto">
          <a:xfrm>
            <a:off x="7308850" y="1915766"/>
            <a:ext cx="1698625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0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Mammut-Steppe</a:t>
            </a:r>
            <a:endParaRPr lang="de-DE" sz="2000" b="1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  <p:cxnSp>
        <p:nvCxnSpPr>
          <p:cNvPr id="18" name="Gerade Verbindung mit Pfeil 17"/>
          <p:cNvCxnSpPr/>
          <p:nvPr/>
        </p:nvCxnSpPr>
        <p:spPr>
          <a:xfrm flipH="1">
            <a:off x="2916238" y="2420591"/>
            <a:ext cx="4464050" cy="18002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>
            <a:off x="2916238" y="1339503"/>
            <a:ext cx="4176712" cy="20891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2"/>
          <p:cNvSpPr txBox="1">
            <a:spLocks noChangeArrowheads="1"/>
          </p:cNvSpPr>
          <p:nvPr/>
        </p:nvSpPr>
        <p:spPr bwMode="auto">
          <a:xfrm>
            <a:off x="11113" y="139700"/>
            <a:ext cx="9097962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Eismassen ließen die </a:t>
            </a:r>
            <a:r>
              <a:rPr lang="de-DE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Mammutsteppe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SW- und S-Mitteleuropa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frei, wo Kälte-resistente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Arten überleben konnten.</a:t>
            </a:r>
          </a:p>
        </p:txBody>
      </p:sp>
      <p:sp>
        <p:nvSpPr>
          <p:cNvPr id="16" name="Textfeld 2"/>
          <p:cNvSpPr txBox="1">
            <a:spLocks noChangeArrowheads="1"/>
          </p:cNvSpPr>
          <p:nvPr/>
        </p:nvSpPr>
        <p:spPr bwMode="auto">
          <a:xfrm>
            <a:off x="1835696" y="5877272"/>
            <a:ext cx="7128792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Wald-Arten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überlebten während der Kaltzeiten </a:t>
            </a: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den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Wäldern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des Mittelmeerraums.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84" name="Textfeld 8"/>
          <p:cNvSpPr txBox="1">
            <a:spLocks noChangeArrowheads="1"/>
          </p:cNvSpPr>
          <p:nvPr/>
        </p:nvSpPr>
        <p:spPr bwMode="auto">
          <a:xfrm>
            <a:off x="8101013" y="6321425"/>
            <a:ext cx="863600" cy="27622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>
                <a:cs typeface="Times New Roman" pitchFamily="18" charset="0"/>
              </a:rPr>
              <a:t>Google</a:t>
            </a:r>
          </a:p>
        </p:txBody>
      </p:sp>
      <p:sp>
        <p:nvSpPr>
          <p:cNvPr id="22" name="Textfeld 4"/>
          <p:cNvSpPr txBox="1">
            <a:spLocks noChangeArrowheads="1"/>
          </p:cNvSpPr>
          <p:nvPr/>
        </p:nvSpPr>
        <p:spPr bwMode="auto">
          <a:xfrm>
            <a:off x="7092950" y="980728"/>
            <a:ext cx="1943100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000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Vergletscherung</a:t>
            </a:r>
            <a:endParaRPr lang="de-DE" sz="2000" dirty="0">
              <a:solidFill>
                <a:schemeClr val="bg1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10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0" y="6027738"/>
            <a:ext cx="6432550" cy="8302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der </a:t>
            </a:r>
            <a:r>
              <a:rPr lang="de-DE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Mammutsteppe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lebte 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die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Kaltzeit-Fauna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Mammuts, Wollnashorn, Neandertaler </a:t>
            </a:r>
          </a:p>
        </p:txBody>
      </p:sp>
      <p:sp>
        <p:nvSpPr>
          <p:cNvPr id="33796" name="Textfeld 8"/>
          <p:cNvSpPr txBox="1">
            <a:spLocks noChangeArrowheads="1"/>
          </p:cNvSpPr>
          <p:nvPr/>
        </p:nvSpPr>
        <p:spPr bwMode="auto">
          <a:xfrm>
            <a:off x="8101013" y="6321425"/>
            <a:ext cx="863600" cy="27622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>
                <a:cs typeface="Times New Roman" pitchFamily="18" charset="0"/>
              </a:rPr>
              <a:t>Google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feld 8"/>
          <p:cNvSpPr txBox="1">
            <a:spLocks noChangeArrowheads="1"/>
          </p:cNvSpPr>
          <p:nvPr/>
        </p:nvSpPr>
        <p:spPr bwMode="auto">
          <a:xfrm>
            <a:off x="8101013" y="6321425"/>
            <a:ext cx="863600" cy="27622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>
                <a:cs typeface="Times New Roman" pitchFamily="18" charset="0"/>
              </a:rPr>
              <a:t>Google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59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feld 8"/>
          <p:cNvSpPr txBox="1">
            <a:spLocks noChangeArrowheads="1"/>
          </p:cNvSpPr>
          <p:nvPr/>
        </p:nvSpPr>
        <p:spPr bwMode="auto">
          <a:xfrm>
            <a:off x="8101013" y="6321425"/>
            <a:ext cx="863600" cy="27622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>
                <a:cs typeface="Times New Roman" pitchFamily="18" charset="0"/>
              </a:rPr>
              <a:t>Google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0" y="5229200"/>
            <a:ext cx="5256213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den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mediterranen Wäldern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überlebte während der Kaltzeiten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die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Warmzeit-Fauna: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Waldelefant, Waldnashorn</a:t>
            </a:r>
          </a:p>
        </p:txBody>
      </p:sp>
      <p:sp>
        <p:nvSpPr>
          <p:cNvPr id="33796" name="Textfeld 8"/>
          <p:cNvSpPr txBox="1">
            <a:spLocks noChangeArrowheads="1"/>
          </p:cNvSpPr>
          <p:nvPr/>
        </p:nvSpPr>
        <p:spPr bwMode="auto">
          <a:xfrm>
            <a:off x="8101013" y="6321425"/>
            <a:ext cx="863600" cy="27622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dirty="0">
                <a:cs typeface="Times New Roman" pitchFamily="18" charset="0"/>
              </a:rPr>
              <a:t>Google</a:t>
            </a:r>
          </a:p>
        </p:txBody>
      </p:sp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8450" y="1784350"/>
            <a:ext cx="6005513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_Berthold Rückgang Vogelmasse Zuschnit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feld 8"/>
          <p:cNvSpPr txBox="1">
            <a:spLocks noChangeArrowheads="1"/>
          </p:cNvSpPr>
          <p:nvPr/>
        </p:nvSpPr>
        <p:spPr bwMode="auto">
          <a:xfrm>
            <a:off x="8101013" y="6321425"/>
            <a:ext cx="863600" cy="27622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dirty="0">
                <a:cs typeface="Times New Roman" pitchFamily="18" charset="0"/>
              </a:rPr>
              <a:t>Google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3" y="1978421"/>
            <a:ext cx="7521575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825385"/>
            <a:ext cx="6264696" cy="441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34925" y="1628800"/>
            <a:ext cx="9097963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die Arten der mediterranen Wälder kamen aus dem Südwesten und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Südosten nach Mitteleuropa :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 flipH="1" flipV="1">
            <a:off x="4572000" y="4489681"/>
            <a:ext cx="1008112" cy="864096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V="1">
            <a:off x="2555776" y="4345665"/>
            <a:ext cx="1440160" cy="129614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6" name="Textfeld 8"/>
          <p:cNvSpPr txBox="1">
            <a:spLocks noChangeArrowheads="1"/>
          </p:cNvSpPr>
          <p:nvPr/>
        </p:nvSpPr>
        <p:spPr bwMode="auto">
          <a:xfrm>
            <a:off x="6948264" y="5949280"/>
            <a:ext cx="863600" cy="27622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dirty="0">
                <a:cs typeface="Times New Roman" pitchFamily="18" charset="0"/>
              </a:rPr>
              <a:t>Google</a:t>
            </a: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34925" y="260648"/>
            <a:ext cx="9097963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Sobald die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Kaltzeit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vorbei war,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verschwanden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Arten der </a:t>
            </a:r>
            <a:r>
              <a:rPr lang="de-DE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Mammutsteppe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aus Europa und überlebten während der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Warmzeit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in Asien: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262061" y="563196"/>
            <a:ext cx="8702427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Kaltzeit-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die Warmzeit-Fauna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blieben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das ganze Pleistozän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über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(fast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de-DE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Mio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Jahre)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ohne große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Artenverluste erhalten  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251520" y="2003356"/>
            <a:ext cx="8702427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regelmäßig starben die in Mitteleuropa in der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Kaltzeit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die Arten des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Waldes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aus,</a:t>
            </a: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in der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Warmzeit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starben die Arten der </a:t>
            </a:r>
            <a:r>
              <a:rPr lang="de-DE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Mammutsteppe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aus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251520" y="3659540"/>
            <a:ext cx="8702427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es kam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durch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diesen Wechsel von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Kaltzeit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und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Warmzeit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nicht zu Abwanderungen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sondern immer wieder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zum Aussterben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der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Mitteleuropa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lebenden Arten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262061" y="951111"/>
            <a:ext cx="8702427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Aber dieses Aussterben war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ohne Langzeit-Folgen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weil die meisten Arten </a:t>
            </a: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ihren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Kerngebieten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im Osten und Süden überlebten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251520" y="3039343"/>
            <a:ext cx="8702427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von dort konnten sie immer wieder neu einwandern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feld 8"/>
          <p:cNvSpPr txBox="1">
            <a:spLocks noChangeArrowheads="1"/>
          </p:cNvSpPr>
          <p:nvPr/>
        </p:nvSpPr>
        <p:spPr bwMode="auto">
          <a:xfrm>
            <a:off x="8101013" y="6321425"/>
            <a:ext cx="863600" cy="27622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dirty="0">
                <a:cs typeface="Times New Roman" pitchFamily="18" charset="0"/>
              </a:rPr>
              <a:t>Google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2348881"/>
            <a:ext cx="6832600" cy="446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34925" y="188640"/>
            <a:ext cx="9097963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Aber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gegen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Ende der letzten Eiszeit (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Weichsel-Kaltzeit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gab es nach schon beginnender Erwärmung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einen Rückschlag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eine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gewaltige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Vereisung, die </a:t>
            </a:r>
            <a:r>
              <a:rPr lang="de-DE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Dryas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-Eiszeit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vor ca.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13.000 Jahren.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18870" y="1796623"/>
            <a:ext cx="9097963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Diese drang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bis nach Spanien und Italien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vor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tötete vermutlich 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sowohl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einen Großteil der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Kaltzeit-Fauna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als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auch der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Warmzeit-Fauna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2411760" y="5373216"/>
            <a:ext cx="1080120" cy="93610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4211960" y="5085184"/>
            <a:ext cx="144016" cy="864096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1258888" y="2507034"/>
            <a:ext cx="6721475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Als die heutige Warmzeit begann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Holozän: 11.000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Jahre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vor heute), </a:t>
            </a: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hatte Mitteleuropa die meisten seiner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einheimischen (endemischen) Arten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verloren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899592" y="836712"/>
            <a:ext cx="7488832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Es gibt keine Mammuts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keine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Wollnashörner mehr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aber auch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keine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Waldelefanten und keine Waldnashörner mehr.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259632" y="4523636"/>
            <a:ext cx="6721475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Mitteleuropa war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leer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geworden und frei für die Einwanderung von Arten </a:t>
            </a: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aus dem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Osten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und dem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Süden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Bildergebnis für step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0350" y="3789363"/>
            <a:ext cx="380365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0" y="3760788"/>
            <a:ext cx="20605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340768"/>
            <a:ext cx="216217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35496" y="149225"/>
            <a:ext cx="8988871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Aber die Arten, die von dort kamen und heute „unsere“ Arten sind;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kamen meist nicht aus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den Wäldern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2483768" y="1484784"/>
            <a:ext cx="4419600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das sind heute „unsere“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Arten, die aus dem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Osten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kamen: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Bildergebnis für savannenwa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63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5938" y="4365625"/>
            <a:ext cx="2278062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3" y="4371975"/>
            <a:ext cx="26765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636912"/>
            <a:ext cx="2282825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2555776" y="2348880"/>
            <a:ext cx="4419600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das sind heute „unsere“ Arten, die aus dem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Süden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und Südosten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kamen: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0" y="5445224"/>
            <a:ext cx="4419600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aber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kamen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meist nicht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aus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dunklen Urwäldern,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sondern aus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 lichten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Wäldern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888"/>
            <a:ext cx="9144000" cy="67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1"/>
          <p:cNvSpPr txBox="1">
            <a:spLocks noChangeArrowheads="1"/>
          </p:cNvSpPr>
          <p:nvPr/>
        </p:nvSpPr>
        <p:spPr bwMode="auto">
          <a:xfrm>
            <a:off x="179388" y="333375"/>
            <a:ext cx="2808287" cy="31700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meisten postglazial nach Mitteleuropa eingewanderten </a:t>
            </a:r>
            <a:r>
              <a:rPr lang="de-DE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Schmetterlinge und Vögel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sind </a:t>
            </a:r>
            <a:r>
              <a:rPr lang="de-DE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nicht</a:t>
            </a:r>
            <a:r>
              <a:rPr lang="de-DE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de-DE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den </a:t>
            </a:r>
            <a:r>
              <a:rPr lang="de-DE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dichten </a:t>
            </a:r>
            <a:r>
              <a:rPr lang="de-DE" sz="2000" b="1" kern="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sz="2000" b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damals langsam aufkommenden) </a:t>
            </a:r>
            <a:r>
              <a:rPr lang="de-DE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Urwald </a:t>
            </a:r>
            <a:r>
              <a:rPr lang="de-DE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eingewandert</a:t>
            </a:r>
          </a:p>
        </p:txBody>
      </p:sp>
      <p:pic>
        <p:nvPicPr>
          <p:cNvPr id="6349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6381750"/>
            <a:ext cx="200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57013"/>
            <a:ext cx="6769100" cy="6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8"/>
          <p:cNvSpPr txBox="1">
            <a:spLocks noChangeArrowheads="1"/>
          </p:cNvSpPr>
          <p:nvPr/>
        </p:nvSpPr>
        <p:spPr bwMode="auto">
          <a:xfrm>
            <a:off x="8101013" y="6489526"/>
            <a:ext cx="863600" cy="27622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>
                <a:cs typeface="Times New Roman" pitchFamily="18" charset="0"/>
              </a:rPr>
              <a:t>Google</a:t>
            </a:r>
          </a:p>
        </p:txBody>
      </p:sp>
      <p:sp>
        <p:nvSpPr>
          <p:cNvPr id="8" name="Textfeld 1"/>
          <p:cNvSpPr txBox="1">
            <a:spLocks noChangeArrowheads="1"/>
          </p:cNvSpPr>
          <p:nvPr/>
        </p:nvSpPr>
        <p:spPr bwMode="auto">
          <a:xfrm>
            <a:off x="0" y="404664"/>
            <a:ext cx="5040560" cy="15696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sondern in die durch </a:t>
            </a:r>
            <a:r>
              <a:rPr lang="de-DE" sz="24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Ackerbau und Viehweide, Rodungen und Brände </a:t>
            </a:r>
            <a:r>
              <a:rPr lang="de-DE" sz="2400" b="1" kern="0" dirty="0" smtClean="0">
                <a:latin typeface="Times New Roman" pitchFamily="18" charset="0"/>
                <a:cs typeface="Times New Roman" pitchFamily="18" charset="0"/>
              </a:rPr>
              <a:t>vom</a:t>
            </a:r>
            <a:r>
              <a:rPr lang="de-DE" sz="24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vom</a:t>
            </a:r>
            <a:r>
              <a:rPr lang="de-DE" sz="24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Menschen frei </a:t>
            </a: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gemachten </a:t>
            </a: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Flächen</a:t>
            </a:r>
            <a:endParaRPr lang="de-DE" sz="24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feld 4"/>
          <p:cNvSpPr txBox="1">
            <a:spLocks noChangeArrowheads="1"/>
          </p:cNvSpPr>
          <p:nvPr/>
        </p:nvSpPr>
        <p:spPr bwMode="auto">
          <a:xfrm>
            <a:off x="2844080" y="764704"/>
            <a:ext cx="5976392" cy="224676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Wir haben heute </a:t>
            </a:r>
            <a:r>
              <a:rPr lang="de-DE" sz="2800" b="1" dirty="0" smtClean="0">
                <a:solidFill>
                  <a:srgbClr val="000000"/>
                </a:solidFill>
                <a:latin typeface="Times New Roman" pitchFamily="18" charset="0"/>
              </a:rPr>
              <a:t>in Deutschland also </a:t>
            </a:r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nur noch </a:t>
            </a:r>
            <a:r>
              <a:rPr lang="de-DE" sz="2800" b="1" dirty="0">
                <a:solidFill>
                  <a:srgbClr val="0000FF"/>
                </a:solidFill>
                <a:latin typeface="Times New Roman" pitchFamily="18" charset="0"/>
              </a:rPr>
              <a:t>20 %</a:t>
            </a:r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de-DE" sz="28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de-DE" sz="2800" b="1" dirty="0" smtClean="0">
                <a:solidFill>
                  <a:srgbClr val="000000"/>
                </a:solidFill>
                <a:latin typeface="Times New Roman" pitchFamily="18" charset="0"/>
              </a:rPr>
              <a:t>so </a:t>
            </a:r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viel </a:t>
            </a:r>
            <a:r>
              <a:rPr lang="de-DE" sz="2800" b="1" dirty="0">
                <a:solidFill>
                  <a:srgbClr val="C00000"/>
                </a:solidFill>
                <a:latin typeface="Times New Roman" pitchFamily="18" charset="0"/>
              </a:rPr>
              <a:t>„Vogelmasse“ </a:t>
            </a:r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wie 1850</a:t>
            </a:r>
            <a:r>
              <a:rPr lang="de-DE" sz="2800" b="1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algn="ctr"/>
            <a:r>
              <a:rPr lang="de-DE" sz="2800" b="1" dirty="0" smtClean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Verlust von 80% </a:t>
            </a:r>
          </a:p>
          <a:p>
            <a:pPr algn="ctr"/>
            <a:r>
              <a:rPr lang="de-DE" sz="2800" b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in den letzten 2 Jahrhunderten</a:t>
            </a:r>
            <a:endParaRPr lang="de-DE" sz="2200" b="1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35843" name="Textfeld 4"/>
          <p:cNvSpPr txBox="1">
            <a:spLocks noChangeArrowheads="1"/>
          </p:cNvSpPr>
          <p:nvPr/>
        </p:nvSpPr>
        <p:spPr bwMode="auto">
          <a:xfrm>
            <a:off x="4067944" y="3068960"/>
            <a:ext cx="4752528" cy="181588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000000"/>
                </a:solidFill>
                <a:latin typeface="Times New Roman" pitchFamily="18" charset="0"/>
              </a:rPr>
              <a:t>und bei </a:t>
            </a:r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den </a:t>
            </a:r>
            <a:r>
              <a:rPr lang="de-DE" sz="2800" b="1" dirty="0">
                <a:solidFill>
                  <a:srgbClr val="C00000"/>
                </a:solidFill>
                <a:latin typeface="Times New Roman" pitchFamily="18" charset="0"/>
              </a:rPr>
              <a:t>Insekten</a:t>
            </a:r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de-DE" sz="28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de-DE" sz="2800" b="1" dirty="0" smtClean="0">
                <a:solidFill>
                  <a:srgbClr val="000000"/>
                </a:solidFill>
                <a:latin typeface="Times New Roman" pitchFamily="18" charset="0"/>
              </a:rPr>
              <a:t>ist </a:t>
            </a:r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es </a:t>
            </a:r>
            <a:r>
              <a:rPr lang="de-DE" sz="2800" b="1" dirty="0" smtClean="0">
                <a:solidFill>
                  <a:srgbClr val="000000"/>
                </a:solidFill>
                <a:latin typeface="Times New Roman" pitchFamily="18" charset="0"/>
              </a:rPr>
              <a:t>noch schlimmer:</a:t>
            </a:r>
          </a:p>
          <a:p>
            <a:pPr algn="ctr"/>
            <a:r>
              <a:rPr lang="de-DE" sz="2800" b="1" dirty="0" smtClean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Verlust von 80% </a:t>
            </a:r>
          </a:p>
          <a:p>
            <a:pPr algn="ctr"/>
            <a:r>
              <a:rPr lang="de-DE" sz="2800" b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allein in den letzten </a:t>
            </a:r>
            <a:r>
              <a:rPr lang="de-DE" sz="2800" b="1" dirty="0" smtClean="0">
                <a:solidFill>
                  <a:srgbClr val="000000"/>
                </a:solidFill>
                <a:latin typeface="Times New Roman" pitchFamily="18" charset="0"/>
              </a:rPr>
              <a:t>30 Jahren</a:t>
            </a:r>
            <a:endParaRPr lang="de-DE" sz="2200" b="1" dirty="0" smtClean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80386"/>
            <a:ext cx="22551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996952"/>
            <a:ext cx="3600400" cy="271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8"/>
          <p:cNvSpPr txBox="1">
            <a:spLocks noChangeArrowheads="1"/>
          </p:cNvSpPr>
          <p:nvPr/>
        </p:nvSpPr>
        <p:spPr bwMode="auto">
          <a:xfrm>
            <a:off x="8101013" y="6392863"/>
            <a:ext cx="863600" cy="27622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>
                <a:solidFill>
                  <a:srgbClr val="000000"/>
                </a:solidFill>
                <a:cs typeface="Times New Roman" pitchFamily="18" charset="0"/>
              </a:rPr>
              <a:t>Google</a:t>
            </a:r>
          </a:p>
        </p:txBody>
      </p:sp>
      <p:sp>
        <p:nvSpPr>
          <p:cNvPr id="10" name="Textfeld 2"/>
          <p:cNvSpPr txBox="1">
            <a:spLocks noChangeArrowheads="1"/>
          </p:cNvSpPr>
          <p:nvPr/>
        </p:nvSpPr>
        <p:spPr bwMode="auto">
          <a:xfrm>
            <a:off x="1114921" y="115888"/>
            <a:ext cx="7273503" cy="12003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sz="24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Arten konnten </a:t>
            </a: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nur deswegen nach </a:t>
            </a:r>
            <a:r>
              <a:rPr lang="de-DE" sz="24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Mitteleuropa einwandern, weil die Biotope (schon in der Steinzeit) </a:t>
            </a:r>
            <a:r>
              <a:rPr lang="de-DE" sz="24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freigemacht </a:t>
            </a:r>
            <a:r>
              <a:rPr lang="de-DE" sz="24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wurden.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8"/>
          <p:cNvSpPr txBox="1">
            <a:spLocks noChangeArrowheads="1"/>
          </p:cNvSpPr>
          <p:nvPr/>
        </p:nvSpPr>
        <p:spPr bwMode="auto">
          <a:xfrm>
            <a:off x="8101013" y="6392863"/>
            <a:ext cx="863600" cy="276225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>
                <a:solidFill>
                  <a:srgbClr val="FFFFFF"/>
                </a:solidFill>
                <a:cs typeface="Times New Roman" pitchFamily="18" charset="0"/>
              </a:rPr>
              <a:t>Google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6" descr="Frauen kratzen Nadel- und Unkrautstreue mit zusamm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052513"/>
            <a:ext cx="671988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5292725" y="5300663"/>
            <a:ext cx="2232025" cy="708025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2000" b="1" dirty="0">
                <a:solidFill>
                  <a:srgbClr val="990000"/>
                </a:solidFill>
                <a:latin typeface="Times New Roman" pitchFamily="18" charset="0"/>
              </a:rPr>
              <a:t>Laub-Rechen</a:t>
            </a:r>
            <a:r>
              <a:rPr lang="de-DE" sz="2000" b="1" dirty="0">
                <a:solidFill>
                  <a:srgbClr val="000000"/>
                </a:solidFill>
                <a:latin typeface="Times New Roman" pitchFamily="18" charset="0"/>
              </a:rPr>
              <a:t> zur </a:t>
            </a:r>
            <a:r>
              <a:rPr lang="de-DE" sz="2000" b="1" dirty="0">
                <a:solidFill>
                  <a:srgbClr val="990000"/>
                </a:solidFill>
                <a:latin typeface="Times New Roman" pitchFamily="18" charset="0"/>
              </a:rPr>
              <a:t>Streu</a:t>
            </a:r>
            <a:r>
              <a:rPr lang="de-DE" sz="2000" b="1" dirty="0">
                <a:solidFill>
                  <a:srgbClr val="000000"/>
                </a:solidFill>
                <a:latin typeface="Times New Roman" pitchFamily="18" charset="0"/>
              </a:rPr>
              <a:t>-Gewinnung</a:t>
            </a: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755650" y="260350"/>
            <a:ext cx="2952750" cy="1323975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000" b="1" dirty="0">
                <a:solidFill>
                  <a:srgbClr val="000000"/>
                </a:solidFill>
                <a:latin typeface="Times New Roman" pitchFamily="18" charset="0"/>
              </a:rPr>
              <a:t>erst recht dann in </a:t>
            </a:r>
          </a:p>
          <a:p>
            <a:pPr algn="ctr">
              <a:defRPr/>
            </a:pPr>
            <a:r>
              <a:rPr lang="de-DE" sz="2000" b="1" dirty="0">
                <a:solidFill>
                  <a:srgbClr val="000000"/>
                </a:solidFill>
                <a:latin typeface="Times New Roman" pitchFamily="18" charset="0"/>
              </a:rPr>
              <a:t>im letzten Jahrtausend  wurde </a:t>
            </a:r>
            <a:r>
              <a:rPr lang="de-DE" sz="2000" b="1" dirty="0">
                <a:solidFill>
                  <a:srgbClr val="C00000"/>
                </a:solidFill>
                <a:latin typeface="Times New Roman" pitchFamily="18" charset="0"/>
              </a:rPr>
              <a:t>die Landschaft regelrecht ausgeräumt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heideterrasse.net/upload/bilder/news/8_Plagg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7129463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4" descr="http://www.naturrundweg.de/printable/images/abplaggen-der-baumscheiben-fuer-die-heister_matable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6188" y="2492375"/>
            <a:ext cx="64484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250825" y="5013325"/>
            <a:ext cx="2032000" cy="461963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b="1" dirty="0" err="1">
                <a:solidFill>
                  <a:srgbClr val="000000"/>
                </a:solidFill>
                <a:latin typeface="Times New Roman" pitchFamily="18" charset="0"/>
              </a:rPr>
              <a:t>Plaggenhieb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Textfeld 2"/>
          <p:cNvSpPr txBox="1">
            <a:spLocks noChangeArrowheads="1"/>
          </p:cNvSpPr>
          <p:nvPr/>
        </p:nvSpPr>
        <p:spPr bwMode="auto">
          <a:xfrm>
            <a:off x="1101725" y="620688"/>
            <a:ext cx="6985000" cy="212365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ein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einziger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Tagfalter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der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heute bei uns in Deutschland lebt,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ist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ein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wirklich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heimischer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Deutscher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6" name="Textfeld 2"/>
          <p:cNvSpPr txBox="1">
            <a:spLocks noChangeArrowheads="1"/>
          </p:cNvSpPr>
          <p:nvPr/>
        </p:nvSpPr>
        <p:spPr bwMode="auto">
          <a:xfrm>
            <a:off x="1116013" y="3042741"/>
            <a:ext cx="6985000" cy="138499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Sie alle haben eine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Migrationshintergrund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haben auch heute noch ihr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Kernvorkommen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im Osten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oder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Süden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Europas (nicht in Deutschland) 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1115392" y="4636293"/>
            <a:ext cx="6985000" cy="138499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Sie finden hier heute bei uns in Deutschland allenfalls eine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periphere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Verschleißzone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ihres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Vorkommens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feld 2"/>
          <p:cNvSpPr txBox="1">
            <a:spLocks noChangeArrowheads="1"/>
          </p:cNvSpPr>
          <p:nvPr/>
        </p:nvSpPr>
        <p:spPr bwMode="auto">
          <a:xfrm>
            <a:off x="504825" y="116632"/>
            <a:ext cx="7954963" cy="1200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Typische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Verbreitungskarten der Tagfalter in Europa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der Falter lebt AUCH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Deutschland, aber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er hat sein Kern-Vorkommen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woanders:</a:t>
            </a:r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99608"/>
            <a:ext cx="3455615" cy="539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4596" y="1404326"/>
            <a:ext cx="4295836" cy="53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feld 2"/>
          <p:cNvSpPr txBox="1">
            <a:spLocks noChangeArrowheads="1"/>
          </p:cNvSpPr>
          <p:nvPr/>
        </p:nvSpPr>
        <p:spPr bwMode="auto">
          <a:xfrm>
            <a:off x="1101725" y="404664"/>
            <a:ext cx="6985000" cy="4619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Ähnlich ist es mit den </a:t>
            </a:r>
            <a:r>
              <a:rPr lang="de-DE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Vogelarten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6563" name="Textfeld 2"/>
          <p:cNvSpPr txBox="1">
            <a:spLocks noChangeArrowheads="1"/>
          </p:cNvSpPr>
          <p:nvPr/>
        </p:nvSpPr>
        <p:spPr bwMode="auto">
          <a:xfrm>
            <a:off x="755576" y="2636689"/>
            <a:ext cx="7776864" cy="10156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Nur dort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finden die Arten ihre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„natürlichen“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Biotope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diese Arten brauchen.</a:t>
            </a:r>
          </a:p>
        </p:txBody>
      </p:sp>
      <p:sp>
        <p:nvSpPr>
          <p:cNvPr id="66564" name="Textfeld 2"/>
          <p:cNvSpPr txBox="1">
            <a:spLocks noChangeArrowheads="1"/>
          </p:cNvSpPr>
          <p:nvPr/>
        </p:nvSpPr>
        <p:spPr bwMode="auto">
          <a:xfrm>
            <a:off x="1116013" y="1196826"/>
            <a:ext cx="6985000" cy="1200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Außer dem </a:t>
            </a:r>
            <a:r>
              <a:rPr lang="de-DE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Rotmilan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haben alle in Deutschland brütenden Arten ihr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Kernvorkommen außerhalb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Deutschlands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5" name="Textfeld 2"/>
          <p:cNvSpPr txBox="1">
            <a:spLocks noChangeArrowheads="1"/>
          </p:cNvSpPr>
          <p:nvPr/>
        </p:nvSpPr>
        <p:spPr bwMode="auto">
          <a:xfrm>
            <a:off x="755576" y="3967014"/>
            <a:ext cx="7920483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hier bei uns leben sie </a:t>
            </a:r>
          </a:p>
          <a:p>
            <a:pPr algn="ctr">
              <a:spcBef>
                <a:spcPts val="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nicht in ihren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natürlichen“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Biotopen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spcBef>
                <a:spcPts val="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sondern in einer vom Menschen gemachten </a:t>
            </a:r>
          </a:p>
          <a:p>
            <a:pPr algn="ctr">
              <a:spcBef>
                <a:spcPts val="0"/>
              </a:spcBef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„Kultur-Landschaft“ 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nimBg="1"/>
      <p:bldP spid="66564" grpId="0" animBg="1"/>
      <p:bldP spid="6656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96400" cy="701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44675"/>
            <a:ext cx="236220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32225"/>
            <a:ext cx="4457700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25" y="4365625"/>
            <a:ext cx="258762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0" y="188913"/>
            <a:ext cx="90725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erst der Mensch schuf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in Deutschland die 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Biotope, </a:t>
            </a:r>
            <a:endParaRPr lang="de-DE" sz="2400" b="1" dirty="0" smtClean="0">
              <a:solidFill>
                <a:schemeClr val="bg1"/>
              </a:solidFill>
              <a:latin typeface="Times New Roman" pitchFamily="18" charset="0"/>
              <a:cs typeface="+mn-cs"/>
            </a:endParaRPr>
          </a:p>
          <a:p>
            <a:pPr algn="ctr">
              <a:defRPr/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in denen 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heute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die 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meisten Arten leben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Grafik 3" descr="13069_Grosstrappen im Luc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0"/>
            <a:ext cx="9180513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5"/>
          <p:cNvSpPr txBox="1">
            <a:spLocks noChangeArrowheads="1"/>
          </p:cNvSpPr>
          <p:nvPr/>
        </p:nvSpPr>
        <p:spPr bwMode="auto">
          <a:xfrm>
            <a:off x="6067425" y="6300788"/>
            <a:ext cx="2968625" cy="3683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Foto Kunz: Havelland   </a:t>
            </a:r>
            <a:r>
              <a:rPr lang="de-DE" sz="1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13069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mw2.google.com/mw-panoramio/photos/medium/79729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374775"/>
            <a:ext cx="4176712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Datei:Lüneburger Heide 09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716338"/>
            <a:ext cx="4103687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3"/>
          <p:cNvSpPr txBox="1">
            <a:spLocks noChangeArrowheads="1"/>
          </p:cNvSpPr>
          <p:nvPr/>
        </p:nvSpPr>
        <p:spPr bwMode="auto">
          <a:xfrm>
            <a:off x="4644008" y="4581128"/>
            <a:ext cx="4320480" cy="1631216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de-DE" sz="20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Fischteiche, </a:t>
            </a:r>
            <a:r>
              <a:rPr lang="de-DE" sz="2000" b="1" dirty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Torfstiche und Heiden sind die </a:t>
            </a:r>
            <a:r>
              <a:rPr lang="de-DE" sz="2000" b="1" dirty="0" smtClean="0">
                <a:solidFill>
                  <a:srgbClr val="C00000"/>
                </a:solidFill>
                <a:latin typeface="Times New Roman" pitchFamily="18" charset="0"/>
                <a:cs typeface="+mn-cs"/>
              </a:rPr>
              <a:t>„Naturschutzgebiete“ </a:t>
            </a:r>
            <a:r>
              <a:rPr lang="de-DE" sz="2000" b="1" dirty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in Deutschland. </a:t>
            </a:r>
            <a:endParaRPr lang="de-DE" sz="2000" b="1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  <a:p>
            <a:pPr algn="ctr">
              <a:spcBef>
                <a:spcPts val="0"/>
              </a:spcBef>
              <a:defRPr/>
            </a:pPr>
            <a:r>
              <a:rPr lang="de-DE" sz="2000" b="1" dirty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Aber jedes </a:t>
            </a:r>
            <a:r>
              <a:rPr lang="de-DE" sz="20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dieser </a:t>
            </a:r>
            <a:r>
              <a:rPr lang="de-DE" sz="2000" b="1" dirty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Gebiete</a:t>
            </a:r>
            <a:r>
              <a:rPr lang="de-DE" sz="2000" b="1" dirty="0" smtClean="0">
                <a:solidFill>
                  <a:srgbClr val="C00000"/>
                </a:solidFill>
                <a:latin typeface="Times New Roman" pitchFamily="18" charset="0"/>
                <a:cs typeface="+mn-cs"/>
              </a:rPr>
              <a:t> </a:t>
            </a:r>
            <a:r>
              <a:rPr lang="de-DE" sz="2000" b="1" dirty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ist keine Natur, sondern </a:t>
            </a:r>
            <a:r>
              <a:rPr lang="de-DE" sz="2000" b="1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Menschen-gemacht</a:t>
            </a:r>
            <a:endParaRPr lang="de-DE" sz="2000" b="1" dirty="0">
              <a:solidFill>
                <a:schemeClr val="bg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" name="Textfeld 8"/>
          <p:cNvSpPr txBox="1">
            <a:spLocks noChangeArrowheads="1"/>
          </p:cNvSpPr>
          <p:nvPr/>
        </p:nvSpPr>
        <p:spPr bwMode="auto">
          <a:xfrm>
            <a:off x="8100392" y="6249119"/>
            <a:ext cx="863600" cy="27622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dirty="0">
                <a:cs typeface="Times New Roman" pitchFamily="18" charset="0"/>
              </a:rPr>
              <a:t>Google</a:t>
            </a:r>
          </a:p>
        </p:txBody>
      </p:sp>
      <p:sp>
        <p:nvSpPr>
          <p:cNvPr id="74758" name="Textfeld 2"/>
          <p:cNvSpPr txBox="1">
            <a:spLocks noChangeArrowheads="1"/>
          </p:cNvSpPr>
          <p:nvPr/>
        </p:nvSpPr>
        <p:spPr bwMode="auto">
          <a:xfrm>
            <a:off x="1116013" y="115888"/>
            <a:ext cx="6985000" cy="1201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Wir dürfen nicht vergessen, dass auch die meisten </a:t>
            </a:r>
            <a:r>
              <a:rPr lang="de-DE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sog. „Naturschutzgebiete“ 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vom Menschen geschaffen wurden</a:t>
            </a:r>
          </a:p>
        </p:txBody>
      </p:sp>
      <p:pic>
        <p:nvPicPr>
          <p:cNvPr id="17411" name="Picture 2" descr="Pictur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1347788"/>
            <a:ext cx="3724275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feld 2"/>
          <p:cNvSpPr txBox="1">
            <a:spLocks noChangeArrowheads="1"/>
          </p:cNvSpPr>
          <p:nvPr/>
        </p:nvSpPr>
        <p:spPr bwMode="auto">
          <a:xfrm>
            <a:off x="2915320" y="908720"/>
            <a:ext cx="3096840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Wie ist das möglich?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4" name="Textfeld 2"/>
          <p:cNvSpPr txBox="1">
            <a:spLocks noChangeArrowheads="1"/>
          </p:cNvSpPr>
          <p:nvPr/>
        </p:nvSpPr>
        <p:spPr bwMode="auto">
          <a:xfrm>
            <a:off x="2483272" y="2308176"/>
            <a:ext cx="4032944" cy="30469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Wie ist das zu verstehen, wo wir doch so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viele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Naturschutzgebiete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de-DE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EU-Vogelschutzgebiete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EU-FFH-Gebiete</a:t>
            </a:r>
          </a:p>
          <a:p>
            <a:pPr>
              <a:spcBef>
                <a:spcPct val="50000"/>
              </a:spcBef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haben?</a:t>
            </a:r>
            <a:endParaRPr lang="de-DE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"/>
          <p:cNvSpPr txBox="1">
            <a:spLocks noChangeArrowheads="1"/>
          </p:cNvSpPr>
          <p:nvPr/>
        </p:nvSpPr>
        <p:spPr bwMode="auto">
          <a:xfrm>
            <a:off x="683568" y="548680"/>
            <a:ext cx="7993062" cy="1200329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Die meisten Naturschutzgebiete würden mit der Zeit durch Ufer-Vegetation, Gebüsch und Bäume zuwachsen, würden sie nicht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+mn-cs"/>
              </a:rPr>
              <a:t>durch menschliche Eingriffe offen gehalten.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79263" y="3284984"/>
            <a:ext cx="8785225" cy="1569660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Die meisten Naturschutzgebiete Deutschlands sind nicht dazu da, </a:t>
            </a:r>
          </a:p>
          <a:p>
            <a:pPr algn="ctr">
              <a:defRPr/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die Natur vor dem Menschen zu schützen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  <a:p>
            <a:pPr algn="ctr">
              <a:defRPr/>
            </a:pP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  <a:p>
            <a:pPr algn="ctr">
              <a:defRPr/>
            </a:pPr>
            <a:r>
              <a:rPr lang="de-DE" sz="2400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(wie es immer so schön heißt: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+mn-cs"/>
              </a:rPr>
              <a:t>„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+mn-cs"/>
              </a:rPr>
              <a:t>echte Tabuzonen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+mn-cs"/>
              </a:rPr>
              <a:t>“</a:t>
            </a:r>
            <a:r>
              <a:rPr lang="de-DE" sz="2400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)</a:t>
            </a:r>
            <a:endParaRPr lang="de-DE" sz="2400" dirty="0">
              <a:solidFill>
                <a:schemeClr val="bg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78817" y="5301208"/>
            <a:ext cx="8785225" cy="830997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st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attdessen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muss die Natur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vor der Natur selbst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geschützt werden, um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gefährdete Arten</a:t>
            </a:r>
            <a:r>
              <a:rPr lang="de-DE" sz="2400" b="1" dirty="0">
                <a:solidFill>
                  <a:srgbClr val="990000"/>
                </a:solidFill>
                <a:latin typeface="Times New Roman" pitchFamily="18" charset="0"/>
                <a:cs typeface="+mn-cs"/>
              </a:rPr>
              <a:t>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zu erhalten</a:t>
            </a:r>
          </a:p>
        </p:txBody>
      </p:sp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683568" y="1916832"/>
            <a:ext cx="7993062" cy="830997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Sie würden mit der Zeit </a:t>
            </a:r>
          </a:p>
          <a:p>
            <a:pPr algn="ctr">
              <a:defRPr/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ein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Opfer der Sukzession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werden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"/>
          <p:cNvSpPr txBox="1">
            <a:spLocks noChangeArrowheads="1"/>
          </p:cNvSpPr>
          <p:nvPr/>
        </p:nvSpPr>
        <p:spPr bwMode="auto">
          <a:xfrm>
            <a:off x="684213" y="765175"/>
            <a:ext cx="7993062" cy="1569660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Diese Verwechslung von </a:t>
            </a:r>
            <a:endParaRPr lang="de-DE" sz="2400" b="1" dirty="0" smtClean="0">
              <a:solidFill>
                <a:schemeClr val="bg1"/>
              </a:solidFill>
              <a:latin typeface="Times New Roman" pitchFamily="18" charset="0"/>
              <a:cs typeface="+mn-cs"/>
            </a:endParaRPr>
          </a:p>
          <a:p>
            <a:pPr algn="ctr">
              <a:defRPr/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+mn-cs"/>
              </a:rPr>
              <a:t>„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unberührter Natur“ 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mit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Artenschutz-Zonen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 </a:t>
            </a:r>
            <a:endParaRPr lang="de-DE" sz="2400" b="1" dirty="0" smtClean="0">
              <a:solidFill>
                <a:schemeClr val="bg1"/>
              </a:solidFill>
              <a:latin typeface="Times New Roman" pitchFamily="18" charset="0"/>
              <a:cs typeface="+mn-cs"/>
            </a:endParaRPr>
          </a:p>
          <a:p>
            <a:pPr algn="ctr">
              <a:defRPr/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ist 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eine verbreitete Fehleinschätzung der Naturschutz-Ideologie. </a:t>
            </a: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042988" y="4437112"/>
            <a:ext cx="7345362" cy="461962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das tritt besonders beim Thema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„Wald“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zutage</a:t>
            </a:r>
          </a:p>
        </p:txBody>
      </p:sp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683568" y="2588890"/>
            <a:ext cx="7993062" cy="830997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hier liegt ein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+mn-cs"/>
              </a:rPr>
              <a:t>grundsätzliches Fehlverständnis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von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+mn-cs"/>
              </a:rPr>
              <a:t>Artenschutz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 (im Vergleich zum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+mn-cs"/>
              </a:rPr>
              <a:t>Naturschutz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) vor</a:t>
            </a:r>
            <a:endParaRPr lang="de-DE" sz="2400" b="1" dirty="0">
              <a:solidFill>
                <a:schemeClr val="bg1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feld 2"/>
          <p:cNvSpPr txBox="1">
            <a:spLocks noChangeArrowheads="1"/>
          </p:cNvSpPr>
          <p:nvPr/>
        </p:nvSpPr>
        <p:spPr bwMode="auto">
          <a:xfrm>
            <a:off x="323528" y="116632"/>
            <a:ext cx="3744416" cy="10156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Sehr viele Menschen setzen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Natur“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mit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„Wald“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gleich</a:t>
            </a:r>
          </a:p>
        </p:txBody>
      </p:sp>
      <p:sp>
        <p:nvSpPr>
          <p:cNvPr id="77827" name="Textfeld 2"/>
          <p:cNvSpPr txBox="1">
            <a:spLocks noChangeArrowheads="1"/>
          </p:cNvSpPr>
          <p:nvPr/>
        </p:nvSpPr>
        <p:spPr bwMode="auto">
          <a:xfrm>
            <a:off x="72008" y="1273984"/>
            <a:ext cx="8964488" cy="193899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wie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Michael </a:t>
            </a:r>
            <a:r>
              <a:rPr lang="de-DE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Miersch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(ehem. Geschäftsführer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Kommunikation“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bei der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Deutschen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Wildtier-Stiftung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festgestellt hat: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„Fragt man ein Schulkind, wo die Tiere leben, so antwortet es: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im Wald&lt;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01008"/>
            <a:ext cx="4054475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467544" y="3501008"/>
            <a:ext cx="3744416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dieses falsche Bild wird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durch populistische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Bestseller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kräftig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unterstützt: 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Textfeld 2"/>
          <p:cNvSpPr txBox="1">
            <a:spLocks noChangeArrowheads="1"/>
          </p:cNvSpPr>
          <p:nvPr/>
        </p:nvSpPr>
        <p:spPr bwMode="auto">
          <a:xfrm>
            <a:off x="1043334" y="1124744"/>
            <a:ext cx="6985000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Die meisten Wälder in Deutschland sind heute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„naturnäher“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als vor hundert Jahren </a:t>
            </a:r>
          </a:p>
        </p:txBody>
      </p:sp>
      <p:sp>
        <p:nvSpPr>
          <p:cNvPr id="4" name="Textfeld 2"/>
          <p:cNvSpPr txBox="1">
            <a:spLocks noChangeArrowheads="1"/>
          </p:cNvSpPr>
          <p:nvPr/>
        </p:nvSpPr>
        <p:spPr bwMode="auto">
          <a:xfrm>
            <a:off x="1043384" y="2564904"/>
            <a:ext cx="6985000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Aber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das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hat den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Artenschwund nicht gemildert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de-DE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1043384" y="3789040"/>
            <a:ext cx="6985000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Das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Insektensterben geht ungehindert weiter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 nutzen uns die Wälder nichts.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1691680" y="1196752"/>
            <a:ext cx="5616624" cy="341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noProof="1">
                <a:solidFill>
                  <a:srgbClr val="C00000"/>
                </a:solidFill>
                <a:latin typeface="Times New Roman" pitchFamily="18" charset="0"/>
              </a:rPr>
              <a:t>Unberührte Naturwälder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 in Mitteleuropa </a:t>
            </a:r>
            <a:endParaRPr lang="de-DE" sz="2400" b="1" noProof="1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retten</a:t>
            </a:r>
            <a:endParaRPr lang="de-DE" sz="2400" b="1" noProof="1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de-DE" sz="2400" b="1" noProof="1">
                <a:solidFill>
                  <a:srgbClr val="C00000"/>
                </a:solidFill>
                <a:latin typeface="Times New Roman" pitchFamily="18" charset="0"/>
              </a:rPr>
              <a:t>Xylobionten-Arten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(wie bestimmte Pilze, Flechten, Käfer, Hymenopteren und Dipteren), </a:t>
            </a:r>
          </a:p>
          <a:p>
            <a:pPr algn="ctr">
              <a:spcBef>
                <a:spcPct val="50000"/>
              </a:spcBef>
            </a:pP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aber nur wenige </a:t>
            </a:r>
            <a:r>
              <a:rPr lang="de-DE" sz="2400" b="1" noProof="1">
                <a:solidFill>
                  <a:srgbClr val="0000FF"/>
                </a:solidFill>
                <a:latin typeface="Times New Roman" pitchFamily="18" charset="0"/>
              </a:rPr>
              <a:t>Vogel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arten und keine </a:t>
            </a:r>
            <a:r>
              <a:rPr lang="de-DE" sz="2400" b="1" noProof="1">
                <a:solidFill>
                  <a:srgbClr val="0000FF"/>
                </a:solidFill>
                <a:latin typeface="Times New Roman" pitchFamily="18" charset="0"/>
              </a:rPr>
              <a:t>Tagfalter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arten.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Textfeld 2"/>
          <p:cNvSpPr txBox="1">
            <a:spLocks noChangeArrowheads="1"/>
          </p:cNvSpPr>
          <p:nvPr/>
        </p:nvSpPr>
        <p:spPr bwMode="auto">
          <a:xfrm>
            <a:off x="1043608" y="2867452"/>
            <a:ext cx="6985000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und </a:t>
            </a:r>
          </a:p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(nicht zu vergessen) </a:t>
            </a:r>
          </a:p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auf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Truppenübungsplätzen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und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Rohstoff-Abbauflächen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(Braunkohle, Kies)</a:t>
            </a:r>
          </a:p>
        </p:txBody>
      </p:sp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1043608" y="764704"/>
            <a:ext cx="6985000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Die meisten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gefährdeten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Tierarten (die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„Rote-Liste-Arten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findet man in Deutschland auf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Trockenrasen, in Flachgewässern, auf Heiden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und in Mooren</a:t>
            </a:r>
            <a:endParaRPr lang="de-DE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feld 2"/>
          <p:cNvSpPr txBox="1">
            <a:spLocks noChangeArrowheads="1"/>
          </p:cNvSpPr>
          <p:nvPr/>
        </p:nvSpPr>
        <p:spPr bwMode="auto">
          <a:xfrm>
            <a:off x="971550" y="188640"/>
            <a:ext cx="6985000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Wer das nicht glaubt, der braucht doch nur mal darauf  zu achten, wo man denn die „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Ornis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 (die „</a:t>
            </a:r>
            <a:r>
              <a:rPr lang="de-DE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Birder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“) antrifft, wo sie mit ihren Ferngläsern stehen ….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4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755520"/>
            <a:ext cx="5403040" cy="476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Textfeld 8"/>
          <p:cNvSpPr txBox="1">
            <a:spLocks noChangeArrowheads="1"/>
          </p:cNvSpPr>
          <p:nvPr/>
        </p:nvSpPr>
        <p:spPr bwMode="auto">
          <a:xfrm>
            <a:off x="6660232" y="6237312"/>
            <a:ext cx="863600" cy="276225"/>
          </a:xfrm>
          <a:prstGeom prst="rect">
            <a:avLst/>
          </a:prstGeom>
          <a:solidFill>
            <a:srgbClr val="9FB40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>
                <a:solidFill>
                  <a:srgbClr val="FFFFFF"/>
                </a:solidFill>
                <a:cs typeface="Times New Roman" pitchFamily="18" charset="0"/>
              </a:rPr>
              <a:t>Google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Bildergebnis für nationalp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913"/>
            <a:ext cx="9144000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323850" y="803275"/>
            <a:ext cx="2663974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2000" b="1" noProof="1" smtClean="0">
                <a:solidFill>
                  <a:srgbClr val="000000"/>
                </a:solidFill>
                <a:latin typeface="Times New Roman" pitchFamily="18" charset="0"/>
              </a:rPr>
              <a:t>doch nicht im Wald:</a:t>
            </a:r>
            <a:endParaRPr lang="de-DE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972" name="Textfeld 7"/>
          <p:cNvSpPr txBox="1">
            <a:spLocks noChangeArrowheads="1"/>
          </p:cNvSpPr>
          <p:nvPr/>
        </p:nvSpPr>
        <p:spPr bwMode="auto">
          <a:xfrm>
            <a:off x="8101013" y="6061075"/>
            <a:ext cx="863600" cy="276225"/>
          </a:xfrm>
          <a:prstGeom prst="rect">
            <a:avLst/>
          </a:prstGeom>
          <a:solidFill>
            <a:srgbClr val="9FB40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solidFill>
                  <a:srgbClr val="FFFFFF"/>
                </a:solidFill>
                <a:cs typeface="Times New Roman" pitchFamily="18" charset="0"/>
              </a:rPr>
              <a:t>Google</a:t>
            </a:r>
          </a:p>
        </p:txBody>
      </p:sp>
      <p:pic>
        <p:nvPicPr>
          <p:cNvPr id="8397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3540125"/>
            <a:ext cx="1833562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Grafik 1" descr="13123_KöHö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55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694" y="1773238"/>
            <a:ext cx="2093912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5"/>
          <p:cNvSpPr txBox="1">
            <a:spLocks noChangeArrowheads="1"/>
          </p:cNvSpPr>
          <p:nvPr/>
        </p:nvSpPr>
        <p:spPr bwMode="auto">
          <a:xfrm>
            <a:off x="5869681" y="6115050"/>
            <a:ext cx="3521075" cy="5540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Fotos Kunz: Tagebau Garzweiler </a:t>
            </a:r>
            <a:r>
              <a:rPr lang="de-DE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13122 und 21120</a:t>
            </a:r>
          </a:p>
        </p:txBody>
      </p:sp>
      <p:sp>
        <p:nvSpPr>
          <p:cNvPr id="10" name="Textfeld 3"/>
          <p:cNvSpPr txBox="1">
            <a:spLocks noChangeArrowheads="1"/>
          </p:cNvSpPr>
          <p:nvPr/>
        </p:nvSpPr>
        <p:spPr bwMode="auto">
          <a:xfrm>
            <a:off x="6804719" y="188913"/>
            <a:ext cx="1944687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2000" b="1" noProof="1" smtClean="0">
                <a:solidFill>
                  <a:srgbClr val="000000"/>
                </a:solidFill>
                <a:latin typeface="Times New Roman" pitchFamily="18" charset="0"/>
              </a:rPr>
              <a:t>sondern hier</a:t>
            </a:r>
            <a:r>
              <a:rPr lang="de-DE" sz="2000" b="1" noProof="1">
                <a:solidFill>
                  <a:srgbClr val="000000"/>
                </a:solidFill>
                <a:latin typeface="Times New Roman" pitchFamily="18" charset="0"/>
              </a:rPr>
              <a:t>:</a:t>
            </a:r>
            <a:endParaRPr lang="de-DE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006" y="3573463"/>
            <a:ext cx="1831975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1692275" y="1412875"/>
            <a:ext cx="5400675" cy="193899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Wer in Deutschland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die </a:t>
            </a:r>
          </a:p>
          <a:p>
            <a:pPr algn="ctr">
              <a:spcBef>
                <a:spcPts val="0"/>
              </a:spcBef>
              <a:defRPr/>
            </a:pP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</a:rPr>
              <a:t>wirklich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</a:rPr>
              <a:t>gefährdeten Arten </a:t>
            </a:r>
          </a:p>
          <a:p>
            <a:pPr algn="ctr">
              <a:spcBef>
                <a:spcPts val="0"/>
              </a:spcBef>
              <a:defRPr/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sucht, 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spcBef>
                <a:spcPts val="0"/>
              </a:spcBef>
              <a:defRPr/>
            </a:pPr>
            <a:endParaRPr lang="de-DE" sz="24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der geht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meist nicht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in den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</a:rPr>
              <a:t>Wald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775" y="765175"/>
            <a:ext cx="7704138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775" y="4581525"/>
            <a:ext cx="7704138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611188" y="188913"/>
            <a:ext cx="3168650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kern="0" dirty="0">
                <a:solidFill>
                  <a:srgbClr val="C00000"/>
                </a:solidFill>
                <a:latin typeface="Times New Roman" pitchFamily="18" charset="0"/>
              </a:rPr>
              <a:t>FFH-Gebiete </a:t>
            </a:r>
            <a:endParaRPr lang="de-DE" sz="2000" b="1" kern="0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de-DE" sz="2000" kern="0" dirty="0">
                <a:solidFill>
                  <a:srgbClr val="000000"/>
                </a:solidFill>
                <a:latin typeface="Times New Roman" pitchFamily="18" charset="0"/>
              </a:rPr>
              <a:t>Deutschland ist voll davon):</a:t>
            </a:r>
            <a:endParaRPr lang="de-DE" sz="2000" kern="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611188" y="3860800"/>
            <a:ext cx="3455987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kern="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Vogelschutz-Gebiete</a:t>
            </a:r>
            <a:r>
              <a:rPr lang="de-DE" sz="20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de-DE" sz="2000" kern="0" dirty="0">
                <a:solidFill>
                  <a:srgbClr val="000000"/>
                </a:solidFill>
                <a:latin typeface="Times New Roman" pitchFamily="18" charset="0"/>
              </a:rPr>
              <a:t>(Deutschland ist voll davon):</a:t>
            </a:r>
            <a:endParaRPr lang="de-DE" sz="2000" b="1" kern="0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1043608" y="1418000"/>
            <a:ext cx="6985000" cy="23083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kurz gesagt:</a:t>
            </a:r>
          </a:p>
          <a:p>
            <a:pPr algn="ctr">
              <a:spcAft>
                <a:spcPts val="0"/>
              </a:spcAft>
            </a:pPr>
            <a:endParaRPr lang="de-DE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die meisten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gefährdeten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Tierarten leben in Deutschland in Habitaten, </a:t>
            </a:r>
          </a:p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 der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Mensch </a:t>
            </a:r>
          </a:p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 die Bewaldung eingegriffen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hat</a:t>
            </a:r>
            <a:endParaRPr lang="de-DE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1187400" y="980728"/>
            <a:ext cx="6985000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und wenn schon Wald, dann darf der Wald nicht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dunkel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und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Urwald-ähnlich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sein, </a:t>
            </a:r>
          </a:p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sondern er muss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licht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sein, mit vielen </a:t>
            </a:r>
            <a:endParaRPr lang="de-DE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Offenflächen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Schneisen und besonnten Waldwegen </a:t>
            </a: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043608" y="3068960"/>
            <a:ext cx="7416824" cy="193899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Deutschlands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gefährdete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Waldarten (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„Rote-Liste-Arten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leben nicht </a:t>
            </a:r>
          </a:p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dunklen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Wäldern mit geschlossenem Kronendach,</a:t>
            </a:r>
          </a:p>
          <a:p>
            <a:pPr algn="ctr">
              <a:spcAft>
                <a:spcPts val="0"/>
              </a:spcAft>
            </a:pPr>
            <a:endParaRPr lang="de-DE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sondern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 lichten offenen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Wäldern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static.rp-online.de/layout/fotos/457x325/26495-haselhuhnP_16004188051_High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60032" cy="332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4139952" y="1916832"/>
            <a:ext cx="4895850" cy="193899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gefährdete waldtypische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</a:rPr>
              <a:t>Vogelarten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wie z.B. das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</a:rPr>
              <a:t>Haselhuhn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) 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sind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in Deutschland 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[nicht in Skandinavien]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auf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</a:rPr>
              <a:t>forstliche Eingriffe 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</a:rPr>
              <a:t>angewiesen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1259632" y="5550331"/>
            <a:ext cx="6633245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Es sind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Lückenbewohner, </a:t>
            </a:r>
          </a:p>
          <a:p>
            <a:pPr algn="ctr">
              <a:spcBef>
                <a:spcPts val="0"/>
              </a:spcBef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nicht die Bewohner dichter dunkler Wälder</a:t>
            </a: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1251123" y="4070354"/>
            <a:ext cx="6633245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Sie brauchen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</a:rPr>
              <a:t>Nutzungsformen der Wälder,  </a:t>
            </a:r>
          </a:p>
          <a:p>
            <a:pPr algn="ctr">
              <a:spcBef>
                <a:spcPts val="0"/>
              </a:spcBef>
            </a:pP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</a:rPr>
              <a:t>die vom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</a:rPr>
              <a:t>Menschen geschaffen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</a:rPr>
              <a:t>wurden</a:t>
            </a:r>
          </a:p>
          <a:p>
            <a:pPr algn="ctr">
              <a:spcBef>
                <a:spcPts val="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(wie Femel- und Plenterwirtschaft) </a:t>
            </a:r>
            <a:endParaRPr lang="de-DE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feld 2"/>
          <p:cNvSpPr txBox="1">
            <a:spLocks noChangeArrowheads="1"/>
          </p:cNvSpPr>
          <p:nvPr/>
        </p:nvSpPr>
        <p:spPr bwMode="auto">
          <a:xfrm>
            <a:off x="683568" y="3415268"/>
            <a:ext cx="7704906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Eutrophierung hat in den letzten Jahrzehnten in Deutschland aus den Fluss-nahen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Auenwäldern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einen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undurchdringlichen Dschungel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gemacht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feld 2"/>
          <p:cNvSpPr txBox="1">
            <a:spLocks noChangeArrowheads="1"/>
          </p:cNvSpPr>
          <p:nvPr/>
        </p:nvSpPr>
        <p:spPr bwMode="auto">
          <a:xfrm>
            <a:off x="949325" y="620688"/>
            <a:ext cx="6985000" cy="23083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Nun aber ist der dichte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Wald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das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„natürliche“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Habitat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das wir in Deutschland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flächendeckend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hätten,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würde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das der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Mensch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nicht verhindern</a:t>
            </a: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(gerade jetzt im Zeitalter der Stickstoff-Eutrophierung)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683568" y="4892967"/>
            <a:ext cx="7704906" cy="10618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Das gefällt bei uns nur wenigen Arten.</a:t>
            </a:r>
          </a:p>
          <a:p>
            <a:pPr algn="ctr">
              <a:spcAft>
                <a:spcPts val="1800"/>
              </a:spcAft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Wir sind hier nicht in Indien.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animBg="1"/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1763688" y="1322765"/>
            <a:ext cx="5688632" cy="95410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Naturschutz</a:t>
            </a:r>
            <a:r>
              <a:rPr lang="de-DE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 Deutschland </a:t>
            </a:r>
          </a:p>
          <a:p>
            <a:pPr algn="ctr">
              <a:spcAft>
                <a:spcPts val="0"/>
              </a:spcAft>
            </a:pPr>
            <a:r>
              <a:rPr lang="de-DE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ist </a:t>
            </a:r>
            <a:r>
              <a:rPr lang="de-DE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nicht dasselbe wie </a:t>
            </a:r>
            <a:r>
              <a:rPr lang="de-DE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Artenschutz</a:t>
            </a:r>
          </a:p>
        </p:txBody>
      </p:sp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1187400" y="3212976"/>
            <a:ext cx="6985000" cy="10156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Wir leben nicht in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Brasilien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 oder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Indonesien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dort ist Naturschutz gleichzeitig auch Artenschutz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Textfeld 2"/>
          <p:cNvSpPr txBox="1">
            <a:spLocks noChangeArrowheads="1"/>
          </p:cNvSpPr>
          <p:nvPr/>
        </p:nvSpPr>
        <p:spPr bwMode="auto">
          <a:xfrm>
            <a:off x="971550" y="3179142"/>
            <a:ext cx="6985000" cy="10618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und ein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Naturschutzbund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hat sein Problem, </a:t>
            </a:r>
            <a:endParaRPr lang="de-DE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wenn 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 um den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Artenschutz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geht.</a:t>
            </a:r>
          </a:p>
        </p:txBody>
      </p:sp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971600" y="1268760"/>
            <a:ext cx="6985000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hier liegt in der deutschen Bevölkerung ein grundsätzliches Fehlverständnis von Artenschutz vor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"/>
          <p:cNvSpPr txBox="1">
            <a:spLocks noChangeArrowheads="1"/>
          </p:cNvSpPr>
          <p:nvPr/>
        </p:nvSpPr>
        <p:spPr bwMode="auto">
          <a:xfrm>
            <a:off x="0" y="158750"/>
            <a:ext cx="4860032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das ist konsequenter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Naturschutz: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5364088" y="158750"/>
            <a:ext cx="3600400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noProof="1" smtClean="0">
                <a:solidFill>
                  <a:schemeClr val="bg1"/>
                </a:solidFill>
                <a:latin typeface="Times New Roman" pitchFamily="18" charset="0"/>
              </a:rPr>
              <a:t>und das ist </a:t>
            </a:r>
            <a:r>
              <a:rPr lang="de-DE" sz="2400" b="1" noProof="1" smtClean="0">
                <a:solidFill>
                  <a:srgbClr val="C00000"/>
                </a:solidFill>
                <a:latin typeface="Times New Roman" pitchFamily="18" charset="0"/>
              </a:rPr>
              <a:t>Artenschutz:</a:t>
            </a:r>
            <a:endParaRPr lang="de-DE" sz="2400" b="1" noProof="1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8192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150"/>
            <a:ext cx="4427538" cy="611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692150"/>
            <a:ext cx="4541838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1473" y="6453336"/>
            <a:ext cx="1614952" cy="29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 bwMode="auto">
          <a:xfrm>
            <a:off x="6156325" y="6021388"/>
            <a:ext cx="2736850" cy="369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b="1" dirty="0">
                <a:solidFill>
                  <a:srgbClr val="000000"/>
                </a:solidFill>
                <a:latin typeface="Times New Roman" pitchFamily="18" charset="0"/>
              </a:rPr>
              <a:t>aus: www.life-aurinia.de</a:t>
            </a:r>
            <a:endParaRPr lang="de-DE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1043608" y="1418000"/>
            <a:ext cx="6985000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warum gab es </a:t>
            </a:r>
          </a:p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 früheren Jahrhunderten in Deutschland </a:t>
            </a:r>
          </a:p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 sehr viel mehr Arten als heute?</a:t>
            </a:r>
            <a:endParaRPr lang="de-DE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:\WINTEXT_aktuell\VORTRÄGE_ab2006\Naturschutz\WET07_Bükk\Thüringen_19tesJh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572000" y="142875"/>
            <a:ext cx="4572000" cy="923925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Seit dem Mittelalter (bis vor 150 Jahren) war Deutschland weitgehend </a:t>
            </a:r>
            <a:r>
              <a:rPr lang="de-DE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waldfrei</a:t>
            </a:r>
            <a:endParaRPr lang="de-DE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(Schmalkalden in Thüringen 1870; Foto privat)</a:t>
            </a:r>
            <a:endParaRPr lang="de-DE" noProof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0" name="Text Box 3"/>
          <p:cNvSpPr txBox="1">
            <a:spLocks noChangeArrowheads="1"/>
          </p:cNvSpPr>
          <p:nvPr/>
        </p:nvSpPr>
        <p:spPr bwMode="auto">
          <a:xfrm>
            <a:off x="4859338" y="5889625"/>
            <a:ext cx="4284662" cy="923925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Mediterrane Arten,</a:t>
            </a:r>
            <a:r>
              <a:rPr lang="de-DE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östliche Steppenarten (</a:t>
            </a:r>
            <a:r>
              <a:rPr lang="de-DE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vor allem </a:t>
            </a:r>
            <a:r>
              <a:rPr lang="de-DE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Wildbienen</a:t>
            </a:r>
            <a:r>
              <a:rPr lang="de-DE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und </a:t>
            </a:r>
            <a:r>
              <a:rPr lang="de-DE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Schmetterlinge) </a:t>
            </a:r>
            <a:r>
              <a:rPr lang="de-DE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breiteten sich enorm aus</a:t>
            </a:r>
            <a:endParaRPr lang="de-DE" noProof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:\WINTEXT_aktuell\VORTRÄGE\Jelinek_März06\4_Tauch_Altenahr_1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0850" y="-642938"/>
            <a:ext cx="10001250" cy="814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6011863" y="142875"/>
            <a:ext cx="3313112" cy="369888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Eifel: Blick nach Altenahr 1842</a:t>
            </a:r>
            <a:endParaRPr lang="de-DE" noProof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feld 2"/>
          <p:cNvSpPr txBox="1">
            <a:spLocks noChangeArrowheads="1"/>
          </p:cNvSpPr>
          <p:nvPr/>
        </p:nvSpPr>
        <p:spPr bwMode="auto">
          <a:xfrm>
            <a:off x="539750" y="260350"/>
            <a:ext cx="7345363" cy="4619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15 % </a:t>
            </a:r>
            <a:r>
              <a:rPr lang="de-DE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der Landesfläche Deutschlands sind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Schutzgebiete:</a:t>
            </a:r>
            <a:endParaRPr lang="de-DE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980728"/>
            <a:ext cx="446405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Bildergebnis für 15 proz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7300" y="4149378"/>
            <a:ext cx="39433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340768"/>
            <a:ext cx="4426545" cy="5191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feld 3"/>
          <p:cNvSpPr txBox="1">
            <a:spLocks noChangeArrowheads="1"/>
          </p:cNvSpPr>
          <p:nvPr/>
        </p:nvSpPr>
        <p:spPr bwMode="auto">
          <a:xfrm>
            <a:off x="1979712" y="5877272"/>
            <a:ext cx="2102757" cy="64633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b="1" noProof="1" smtClean="0">
                <a:solidFill>
                  <a:srgbClr val="000000"/>
                </a:solidFill>
                <a:latin typeface="Times New Roman" pitchFamily="18" charset="0"/>
              </a:rPr>
              <a:t>BfN: II 3.1_1 Waldformen in DL</a:t>
            </a:r>
            <a:endParaRPr lang="de-DE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35497" y="0"/>
            <a:ext cx="4176464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Heute ist Deutschland wieder stark bewaldet</a:t>
            </a:r>
          </a:p>
          <a:p>
            <a:pPr algn="ctr">
              <a:spcBef>
                <a:spcPts val="0"/>
              </a:spcBef>
              <a:defRPr/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(2010  waren es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+mn-cs"/>
              </a:rPr>
              <a:t>31 %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;</a:t>
            </a:r>
          </a:p>
          <a:p>
            <a:pPr algn="ctr">
              <a:spcBef>
                <a:spcPts val="0"/>
              </a:spcBef>
              <a:defRPr/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„Zeit online“ 25.11.2011)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5783263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1884363"/>
            <a:ext cx="4702175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0" y="3824288"/>
            <a:ext cx="4994275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0" y="128588"/>
            <a:ext cx="8964488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</a:rPr>
              <a:t>Wir </a:t>
            </a:r>
            <a:r>
              <a:rPr lang="de-DE" sz="2400" kern="0" dirty="0">
                <a:solidFill>
                  <a:srgbClr val="000000"/>
                </a:solidFill>
                <a:latin typeface="Times New Roman" pitchFamily="18" charset="0"/>
              </a:rPr>
              <a:t>haben </a:t>
            </a: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</a:rPr>
              <a:t>im </a:t>
            </a:r>
            <a:r>
              <a:rPr lang="de-DE" sz="2400" kern="0" dirty="0">
                <a:solidFill>
                  <a:srgbClr val="000000"/>
                </a:solidFill>
                <a:latin typeface="Times New Roman" pitchFamily="18" charset="0"/>
              </a:rPr>
              <a:t>letzten Jahrhundert </a:t>
            </a: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nicht den Wald verloren</a:t>
            </a: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</a:rPr>
              <a:t>, sondern ganz </a:t>
            </a:r>
            <a:r>
              <a:rPr lang="de-DE" sz="2400" kern="0" dirty="0">
                <a:solidFill>
                  <a:srgbClr val="000000"/>
                </a:solidFill>
                <a:latin typeface="Times New Roman" pitchFamily="18" charset="0"/>
              </a:rPr>
              <a:t>andere </a:t>
            </a: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</a:rPr>
              <a:t>Biotope: </a:t>
            </a:r>
            <a:r>
              <a:rPr lang="de-DE" sz="2400" b="1" kern="0" dirty="0" err="1">
                <a:solidFill>
                  <a:srgbClr val="000000"/>
                </a:solidFill>
                <a:latin typeface="Times New Roman" pitchFamily="18" charset="0"/>
              </a:rPr>
              <a:t>Seggenwiesen</a:t>
            </a:r>
            <a:r>
              <a:rPr lang="de-DE" sz="2400" b="1" kern="0" dirty="0">
                <a:solidFill>
                  <a:srgbClr val="000000"/>
                </a:solidFill>
                <a:latin typeface="Times New Roman" pitchFamily="18" charset="0"/>
              </a:rPr>
              <a:t>, Moore und </a:t>
            </a: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Heiden</a:t>
            </a:r>
            <a:endParaRPr lang="de-DE" sz="2400" b="1" kern="0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8280400" y="3861048"/>
            <a:ext cx="863600" cy="27622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cs typeface="Times New Roman" pitchFamily="18" charset="0"/>
              </a:rPr>
              <a:t>Google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611560" y="644495"/>
            <a:ext cx="8208912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</a:rPr>
              <a:t>Aber das ist </a:t>
            </a: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nicht im Bewusstsein </a:t>
            </a: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</a:rPr>
              <a:t>der meisten Deutschen.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kern="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</a:rPr>
              <a:t> der Deutsche will den </a:t>
            </a: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Wald</a:t>
            </a:r>
            <a:endParaRPr lang="de-DE" sz="2400" b="1" kern="0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611560" y="1988840"/>
            <a:ext cx="8208912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</a:rPr>
              <a:t>und zwar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</a:rPr>
              <a:t>wegen der mit dem Wald verbundenen </a:t>
            </a:r>
            <a:r>
              <a:rPr lang="de-DE" sz="2400" b="1" kern="0" dirty="0" smtClean="0">
                <a:solidFill>
                  <a:srgbClr val="C00000"/>
                </a:solidFill>
                <a:latin typeface="Times New Roman" pitchFamily="18" charset="0"/>
              </a:rPr>
              <a:t>Ästhetik</a:t>
            </a: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</a:rPr>
              <a:t>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kern="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</a:rPr>
              <a:t>aber auch der </a:t>
            </a:r>
            <a:r>
              <a:rPr lang="de-DE" sz="2400" b="1" kern="0" dirty="0" smtClean="0">
                <a:solidFill>
                  <a:srgbClr val="C00000"/>
                </a:solidFill>
                <a:latin typeface="Times New Roman" pitchFamily="18" charset="0"/>
              </a:rPr>
              <a:t>Mystik</a:t>
            </a:r>
            <a:endParaRPr lang="de-DE" sz="2400" b="1" kern="0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611560" y="3789040"/>
            <a:ext cx="8208912" cy="193899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</a:rPr>
              <a:t>Diese Sehnsucht ist begründet und gerechtfertigt.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kern="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Falsch ist nur das Denken vieler Menschen, man würde </a:t>
            </a: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mit mehr Wald auch etwas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Wesentliches gegen den Artenschwund </a:t>
            </a: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tun </a:t>
            </a:r>
            <a:endParaRPr lang="de-DE" sz="2400" kern="0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259632" y="2060848"/>
            <a:ext cx="6624736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und wenn schon Wald, dann muss der auch noch (so wird das oft gewünscht)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kern="0" dirty="0" smtClean="0">
                <a:solidFill>
                  <a:srgbClr val="C00000"/>
                </a:solidFill>
                <a:latin typeface="Times New Roman" pitchFamily="18" charset="0"/>
              </a:rPr>
              <a:t>sauber und ordentlich </a:t>
            </a: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sein</a:t>
            </a:r>
            <a:endParaRPr lang="de-DE" sz="2400" b="1" kern="0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971600" y="275164"/>
            <a:ext cx="6985000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so z.B. in dem </a:t>
            </a:r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neuen Buch </a:t>
            </a:r>
            <a:r>
              <a:rPr lang="de-DE" sz="2400" b="1" noProof="1" smtClean="0">
                <a:solidFill>
                  <a:srgbClr val="0000FF"/>
                </a:solidFill>
                <a:latin typeface="Times New Roman" pitchFamily="18" charset="0"/>
              </a:rPr>
              <a:t>„Der Holzweg“</a:t>
            </a:r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, in dem</a:t>
            </a:r>
          </a:p>
          <a:p>
            <a:pPr algn="ctr">
              <a:spcBef>
                <a:spcPct val="50000"/>
              </a:spcBef>
            </a:pPr>
            <a:r>
              <a:rPr lang="de-DE" sz="2400" b="1" noProof="1" smtClean="0">
                <a:solidFill>
                  <a:srgbClr val="C00000"/>
                </a:solidFill>
                <a:latin typeface="Times New Roman" pitchFamily="18" charset="0"/>
              </a:rPr>
              <a:t>eine fast religiöse Verehrung des Waldes </a:t>
            </a:r>
          </a:p>
          <a:p>
            <a:pPr algn="ctr">
              <a:spcBef>
                <a:spcPct val="50000"/>
              </a:spcBef>
            </a:pPr>
            <a:r>
              <a:rPr lang="de-DE" sz="2400" b="1" noProof="1" smtClean="0">
                <a:solidFill>
                  <a:schemeClr val="bg1"/>
                </a:solidFill>
                <a:latin typeface="Times New Roman" pitchFamily="18" charset="0"/>
              </a:rPr>
              <a:t>zum Ausdruck kommt</a:t>
            </a:r>
            <a:endParaRPr lang="de-DE" sz="2400" b="1" noProof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065" y="1889273"/>
            <a:ext cx="4702175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0"/>
            <a:ext cx="7085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44624"/>
            <a:ext cx="1944911" cy="96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5004048" y="3578240"/>
            <a:ext cx="3923928" cy="193899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und in dem die </a:t>
            </a:r>
          </a:p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„Zerstörung des Waldes“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durch die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Forstwirtschaft </a:t>
            </a:r>
          </a:p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angeprangert wird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997575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114400"/>
            <a:ext cx="65087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1605" y="4005064"/>
            <a:ext cx="4417370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3347864" y="116632"/>
            <a:ext cx="5472608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aber gerade dies hier brauchen die gefährdeten Arten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468313" y="260648"/>
            <a:ext cx="8207375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viele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Tierarten Mitteleuropas 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brauchen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das genaue Gegenteil von unberührter Natur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124743"/>
            <a:ext cx="4896544" cy="559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434" y="1124744"/>
            <a:ext cx="449556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179512" y="5805264"/>
            <a:ext cx="1800250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Störche vor Istanbul</a:t>
            </a:r>
            <a:endParaRPr lang="de-DE" sz="2400" b="1" noProof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4644008" y="5373216"/>
            <a:ext cx="1800250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Störche in Spanien</a:t>
            </a:r>
            <a:endParaRPr lang="de-DE" sz="2400" b="1" noProof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0" y="0"/>
            <a:ext cx="4067175" cy="20313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Video einschalten</a:t>
            </a:r>
            <a:r>
              <a:rPr lang="de-DE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spcBef>
                <a:spcPts val="0"/>
              </a:spcBef>
            </a:pPr>
            <a:r>
              <a:rPr lang="de-DE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„Störche in Spanien – ARTE“:</a:t>
            </a:r>
          </a:p>
          <a:p>
            <a:pPr algn="ctr">
              <a:spcBef>
                <a:spcPts val="0"/>
              </a:spcBef>
            </a:pPr>
            <a:r>
              <a:rPr lang="de-DE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ausgeschnitten ab </a:t>
            </a:r>
            <a:r>
              <a:rPr lang="de-DE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10:30 bis 11:17:   </a:t>
            </a:r>
          </a:p>
          <a:p>
            <a:pPr algn="ctr">
              <a:spcBef>
                <a:spcPts val="0"/>
              </a:spcBef>
            </a:pPr>
            <a:r>
              <a:rPr lang="de-D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[„…und man speist in guter Gesellschaft…“]</a:t>
            </a:r>
          </a:p>
          <a:p>
            <a:pPr algn="ctr">
              <a:spcBef>
                <a:spcPts val="0"/>
              </a:spcBef>
            </a:pPr>
            <a:r>
              <a:rPr lang="de-DE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de-DE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de-DE" u="sng" dirty="0" smtClean="0">
                <a:hlinkClick r:id="rId3"/>
              </a:rPr>
              <a:t>https://youtu.be/Y6uNcwedCTg?t=630</a:t>
            </a:r>
            <a:endParaRPr lang="de-DE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9_Störche in Spanien_Zuschnit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804597" y="-603448"/>
            <a:ext cx="11065229" cy="8298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feld 2"/>
          <p:cNvSpPr txBox="1">
            <a:spLocks noChangeArrowheads="1"/>
          </p:cNvSpPr>
          <p:nvPr/>
        </p:nvSpPr>
        <p:spPr bwMode="auto">
          <a:xfrm>
            <a:off x="1547664" y="620688"/>
            <a:ext cx="6121400" cy="23083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Schützen wir mit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Naturschutzgebieten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FFH-Gebieten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unser eigenes Wunschbild von „Natur“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also Habitate, die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gar nicht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vorrangig von den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gefährdeten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Rote-Liste-Arten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bewohnt sind?</a:t>
            </a:r>
          </a:p>
        </p:txBody>
      </p:sp>
      <p:sp>
        <p:nvSpPr>
          <p:cNvPr id="40963" name="Textfeld 2"/>
          <p:cNvSpPr txBox="1">
            <a:spLocks noChangeArrowheads="1"/>
          </p:cNvSpPr>
          <p:nvPr/>
        </p:nvSpPr>
        <p:spPr bwMode="auto">
          <a:xfrm>
            <a:off x="827088" y="3573016"/>
            <a:ext cx="7416800" cy="19383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Eines ist sicher:</a:t>
            </a:r>
          </a:p>
          <a:p>
            <a:pPr algn="ctr"/>
            <a:endParaRPr lang="de-DE" sz="2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Der gegenwärtige Artenschwund findet </a:t>
            </a:r>
          </a:p>
          <a:p>
            <a:pPr algn="ctr"/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auch in den </a:t>
            </a:r>
            <a:r>
              <a:rPr lang="de-DE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Naturschutzgebieten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und </a:t>
            </a:r>
            <a:r>
              <a:rPr lang="de-DE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FFH-Gebieten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statt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259632" y="1772816"/>
            <a:ext cx="6624736" cy="181588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b="1" kern="0" dirty="0" smtClean="0">
                <a:solidFill>
                  <a:srgbClr val="C00000"/>
                </a:solidFill>
                <a:latin typeface="Times New Roman" pitchFamily="18" charset="0"/>
              </a:rPr>
              <a:t>Nichtstun</a:t>
            </a:r>
            <a:r>
              <a:rPr lang="de-DE" sz="2800" b="1" kern="0" dirty="0" smtClean="0">
                <a:solidFill>
                  <a:srgbClr val="000000"/>
                </a:solidFill>
                <a:latin typeface="Times New Roman" pitchFamily="18" charset="0"/>
              </a:rPr>
              <a:t> und </a:t>
            </a:r>
            <a:r>
              <a:rPr lang="de-DE" sz="2800" b="1" kern="0" dirty="0" smtClean="0">
                <a:solidFill>
                  <a:srgbClr val="C00000"/>
                </a:solidFill>
                <a:latin typeface="Times New Roman" pitchFamily="18" charset="0"/>
              </a:rPr>
              <a:t>die Natur sich selbst überlassen</a:t>
            </a:r>
            <a:endParaRPr lang="de-DE" sz="2800" b="1" kern="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800" b="1" kern="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b="1" kern="0" dirty="0" smtClean="0">
                <a:solidFill>
                  <a:srgbClr val="000000"/>
                </a:solidFill>
                <a:latin typeface="Times New Roman" pitchFamily="18" charset="0"/>
              </a:rPr>
              <a:t>sind kein Artenschutz</a:t>
            </a:r>
            <a:endParaRPr lang="de-DE" sz="2800" b="1" kern="0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096" y="1241492"/>
            <a:ext cx="1944911" cy="96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6978" y="1196752"/>
            <a:ext cx="565943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1187450" y="3861048"/>
            <a:ext cx="6985000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gerade </a:t>
            </a:r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zur </a:t>
            </a:r>
            <a:r>
              <a:rPr lang="de-DE" sz="2400" b="1" noProof="1" smtClean="0">
                <a:solidFill>
                  <a:srgbClr val="C00000"/>
                </a:solidFill>
                <a:latin typeface="Times New Roman" pitchFamily="18" charset="0"/>
              </a:rPr>
              <a:t>Erhaltung gefährdeter Arten </a:t>
            </a:r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bedarf es </a:t>
            </a:r>
            <a:r>
              <a:rPr lang="de-DE" sz="2400" b="1" noProof="1" smtClean="0">
                <a:solidFill>
                  <a:srgbClr val="C00000"/>
                </a:solidFill>
                <a:latin typeface="Times New Roman" pitchFamily="18" charset="0"/>
              </a:rPr>
              <a:t>gezielter Eingriffe</a:t>
            </a:r>
            <a:endParaRPr lang="de-DE" sz="2400" b="1" noProof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11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1043608" y="116632"/>
            <a:ext cx="6048672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Hier das genaue Gegenteil von </a:t>
            </a:r>
            <a:r>
              <a:rPr lang="de-DE" sz="2400" b="1" noProof="1" smtClean="0">
                <a:solidFill>
                  <a:srgbClr val="C00000"/>
                </a:solidFill>
                <a:latin typeface="Times New Roman" pitchFamily="18" charset="0"/>
              </a:rPr>
              <a:t>„Nichtstun“:</a:t>
            </a: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7523981" y="6218148"/>
            <a:ext cx="1296491" cy="52322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kern="0" dirty="0" smtClean="0">
                <a:solidFill>
                  <a:srgbClr val="000000"/>
                </a:solidFill>
                <a:latin typeface="Times New Roman" pitchFamily="18" charset="0"/>
              </a:rPr>
              <a:t>Foto Weinert </a:t>
            </a:r>
            <a:r>
              <a:rPr lang="de-DE" sz="1400" kern="0" dirty="0" err="1" smtClean="0">
                <a:solidFill>
                  <a:srgbClr val="000000"/>
                </a:solidFill>
                <a:latin typeface="Times New Roman" pitchFamily="18" charset="0"/>
              </a:rPr>
              <a:t>Quakenbrück</a:t>
            </a:r>
            <a:endParaRPr lang="de-DE" sz="1400" b="1" kern="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79512" y="692696"/>
            <a:ext cx="4032448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Hier wird gezeigt, wie man in Deutschland </a:t>
            </a:r>
          </a:p>
          <a:p>
            <a:pPr algn="ctr"/>
            <a:r>
              <a:rPr lang="de-DE" sz="2400" b="1" noProof="1" smtClean="0">
                <a:solidFill>
                  <a:srgbClr val="C00000"/>
                </a:solidFill>
                <a:latin typeface="Times New Roman" pitchFamily="18" charset="0"/>
              </a:rPr>
              <a:t>gefährdete Arten schützt:</a:t>
            </a:r>
            <a:endParaRPr lang="de-DE" sz="2400" b="1" noProof="1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8" descr="H:\WINTEXT_aktuell\VORTRÄGE_ab2006\Naturschutz\NaturFreunde\Birkhuh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92265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2" descr="http://www.doppeladler.com/oebh/raab2005/kuerassier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" y="3141663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5004048" y="6237312"/>
            <a:ext cx="3816424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noProof="1" smtClean="0">
                <a:solidFill>
                  <a:schemeClr val="bg1"/>
                </a:solidFill>
                <a:latin typeface="Times New Roman" pitchFamily="18" charset="0"/>
              </a:rPr>
              <a:t>auch das ist Artenschutz</a:t>
            </a:r>
            <a:endParaRPr lang="de-DE" sz="2400" b="1" noProof="1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134938"/>
            <a:ext cx="4968875" cy="660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7740650" y="6453188"/>
            <a:ext cx="1295400" cy="277812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kern="0" dirty="0">
                <a:solidFill>
                  <a:srgbClr val="000000"/>
                </a:solidFill>
                <a:latin typeface="Times New Roman" pitchFamily="18" charset="0"/>
              </a:rPr>
              <a:t>Foto: Borris 6760</a:t>
            </a:r>
            <a:endParaRPr lang="de-DE" sz="1200" b="1" kern="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79512" y="692696"/>
            <a:ext cx="3816424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das </a:t>
            </a:r>
            <a:r>
              <a:rPr lang="de-DE" sz="2400" b="1" noProof="1" smtClean="0">
                <a:solidFill>
                  <a:srgbClr val="C00000"/>
                </a:solidFill>
                <a:latin typeface="Times New Roman" pitchFamily="18" charset="0"/>
              </a:rPr>
              <a:t>Birkhuhn</a:t>
            </a:r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 stirbt in Deutschland sicher nicht aus, weil </a:t>
            </a:r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wir zu </a:t>
            </a:r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wenig Natur haben </a:t>
            </a:r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und</a:t>
            </a:r>
            <a:endParaRPr lang="de-DE" sz="2400" b="1" noProof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feld 3"/>
          <p:cNvSpPr txBox="1">
            <a:spLocks noChangeArrowheads="1"/>
          </p:cNvSpPr>
          <p:nvPr/>
        </p:nvSpPr>
        <p:spPr bwMode="auto">
          <a:xfrm>
            <a:off x="0" y="0"/>
            <a:ext cx="4211960" cy="23083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Video einschalten</a:t>
            </a:r>
            <a:r>
              <a:rPr lang="de-DE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spcBef>
                <a:spcPts val="0"/>
              </a:spcBef>
            </a:pPr>
            <a:r>
              <a:rPr lang="de-DE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Peter Berthold: </a:t>
            </a:r>
            <a:r>
              <a:rPr lang="de-DE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„Artenschutz durch Biotope aus Menschenhand“</a:t>
            </a:r>
            <a:endParaRPr lang="de-DE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ausgeschnitten ab </a:t>
            </a:r>
            <a:r>
              <a:rPr lang="de-DE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27:10 </a:t>
            </a:r>
            <a:r>
              <a:rPr lang="de-DE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bis </a:t>
            </a:r>
            <a:r>
              <a:rPr lang="de-DE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27:39: </a:t>
            </a:r>
          </a:p>
          <a:p>
            <a:pPr algn="ctr">
              <a:spcBef>
                <a:spcPts val="0"/>
              </a:spcBef>
            </a:pPr>
            <a:r>
              <a:rPr lang="de-DE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[„… haben ein neu geschaffenes Biotop für Tiere…“]</a:t>
            </a:r>
          </a:p>
          <a:p>
            <a:pPr algn="ctr">
              <a:spcBef>
                <a:spcPts val="0"/>
              </a:spcBef>
            </a:pPr>
            <a:r>
              <a:rPr lang="de-DE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de-DE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u="sng" dirty="0" smtClean="0">
                <a:hlinkClick r:id="rId4"/>
              </a:rPr>
              <a:t>https://youtu.be/nvxknFpYwVU?t=1630</a:t>
            </a:r>
            <a:endParaRPr lang="de-DE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6_Berthold Biotope Menschenhand_Zuschnit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1835696" y="2276872"/>
            <a:ext cx="5544616" cy="64633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Zielartenschutz</a:t>
            </a:r>
            <a:endParaRPr lang="de-DE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251271" y="620688"/>
            <a:ext cx="8569201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Wirksamer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Artenschutz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kann in Deutschland  </a:t>
            </a:r>
          </a:p>
          <a:p>
            <a:pPr algn="ctr"/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kein bewahrender Naturschutz 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sein.</a:t>
            </a:r>
          </a:p>
          <a:p>
            <a:pPr algn="ctr"/>
            <a:endParaRPr lang="de-DE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 kann in 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einem Gebiet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nicht alle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Arten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gleichzeitig 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schützen.</a:t>
            </a:r>
            <a:endParaRPr lang="de-DE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395287" y="2372687"/>
            <a:ext cx="8280400" cy="193899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Um viele der derzeit drastisch verschwindenden Arten zu schützen, bedarf es eines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Zielartenschutzes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der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auf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ausgesuchte Arten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ausgerichtet 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ist</a:t>
            </a:r>
          </a:p>
          <a:p>
            <a:pPr algn="ctr"/>
            <a:endParaRPr lang="de-DE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(und nicht eine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undefinierte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allgemeine „Natur“ 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als Ziel 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hat).</a:t>
            </a:r>
            <a:endParaRPr lang="de-DE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468064" y="4553833"/>
            <a:ext cx="8280400" cy="132343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de-DE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Habitatqualität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lässt sich nur artspezifisch definieren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</a:p>
          <a:p>
            <a:endParaRPr lang="de-DE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de-DE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[Mühlenberg, M. (1998): Populationsbiologie und Gefährdung: </a:t>
            </a:r>
            <a:r>
              <a:rPr lang="de-DE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das Zielartenkonzept</a:t>
            </a:r>
            <a:r>
              <a:rPr lang="de-DE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de-DE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Artenschutzreport</a:t>
            </a:r>
            <a:r>
              <a:rPr lang="de-DE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8, 9-14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de-DE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de-DE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77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6804248" y="6021288"/>
            <a:ext cx="21667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kern="0" dirty="0">
                <a:solidFill>
                  <a:srgbClr val="000000"/>
                </a:solidFill>
                <a:latin typeface="Times New Roman" pitchFamily="18" charset="0"/>
              </a:rPr>
              <a:t>Foto: </a:t>
            </a:r>
            <a:r>
              <a:rPr lang="de-DE" kern="0" dirty="0">
                <a:solidFill>
                  <a:srgbClr val="000000"/>
                </a:solidFill>
                <a:latin typeface="Times New Roman" pitchFamily="18" charset="0"/>
              </a:rPr>
              <a:t>Geißler-Strobel</a:t>
            </a:r>
            <a:endParaRPr lang="de-DE" b="1" kern="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82948" name="Textfeld 7"/>
          <p:cNvSpPr txBox="1">
            <a:spLocks noChangeArrowheads="1"/>
          </p:cNvSpPr>
          <p:nvPr/>
        </p:nvSpPr>
        <p:spPr bwMode="auto">
          <a:xfrm>
            <a:off x="611560" y="1229851"/>
            <a:ext cx="5976664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Um ihn wieder 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anzusiedeln, 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müssen alle </a:t>
            </a:r>
          </a:p>
          <a:p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Gehölze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aus dem Offenland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beseitigt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werden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2949" name="Textfeld 8"/>
          <p:cNvSpPr txBox="1">
            <a:spLocks noChangeArrowheads="1"/>
          </p:cNvSpPr>
          <p:nvPr/>
        </p:nvSpPr>
        <p:spPr bwMode="auto">
          <a:xfrm>
            <a:off x="611560" y="735087"/>
            <a:ext cx="5040560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Der Kiebitz ist ein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de-DE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Kulissenflüchter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611560" y="188640"/>
            <a:ext cx="2520528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Beispiel: Kiebitz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animBg="1"/>
      <p:bldP spid="829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uppieren 9"/>
          <p:cNvGrpSpPr>
            <a:grpSpLocks/>
          </p:cNvGrpSpPr>
          <p:nvPr/>
        </p:nvGrpSpPr>
        <p:grpSpPr bwMode="auto">
          <a:xfrm>
            <a:off x="107950" y="765175"/>
            <a:ext cx="8928100" cy="4386263"/>
            <a:chOff x="107950" y="1635025"/>
            <a:chExt cx="8928100" cy="4386263"/>
          </a:xfrm>
        </p:grpSpPr>
        <p:sp>
          <p:nvSpPr>
            <p:cNvPr id="41987" name="Textfeld 2"/>
            <p:cNvSpPr txBox="1">
              <a:spLocks noChangeArrowheads="1"/>
            </p:cNvSpPr>
            <p:nvPr/>
          </p:nvSpPr>
          <p:spPr bwMode="auto">
            <a:xfrm>
              <a:off x="107950" y="1635025"/>
              <a:ext cx="8928100" cy="438626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Das </a:t>
              </a:r>
              <a:r>
                <a:rPr lang="de-DE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zumindest zeigen etliche neue </a:t>
              </a:r>
              <a:r>
                <a:rPr lang="de-DE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Publikationen:</a:t>
              </a:r>
            </a:p>
            <a:p>
              <a:pPr>
                <a:spcBef>
                  <a:spcPct val="50000"/>
                </a:spcBef>
              </a:pPr>
              <a:endPara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1.) Filz, K.J., Engler, J.O., Stoffels, J., Weitzel, M., &amp; Schmitt, T. (2013): </a:t>
              </a:r>
              <a:r>
                <a:rPr lang="de-DE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Missing</a:t>
              </a:r>
              <a:r>
                <a:rPr lang="de-DE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the</a:t>
              </a:r>
              <a:r>
                <a:rPr lang="de-DE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target</a:t>
              </a:r>
              <a:r>
                <a:rPr lang="de-DE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critical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view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on </a:t>
              </a:r>
              <a:r>
                <a:rPr lang="de-DE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butterfly</a:t>
              </a:r>
              <a:r>
                <a:rPr lang="de-DE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conservation</a:t>
              </a:r>
              <a:r>
                <a:rPr lang="de-DE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efforts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on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calcareous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grasslands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in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south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-western Germany. </a:t>
              </a:r>
            </a:p>
            <a:p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Biodiversity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and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Conservation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22: 2223-2241.</a:t>
              </a:r>
            </a:p>
            <a:p>
              <a:endParaRPr lang="de-DE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2.) Hallmann, C.A., Sorg, M.,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Jongejans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E.,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Siepel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H.,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Hofland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N., Schwan, H.,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Stenmans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W., Müller, A.,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Sumser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H.,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Hörren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T.,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Goulson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D., &amp; de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Kroon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H. (2017): </a:t>
              </a:r>
              <a:r>
                <a:rPr lang="de-DE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More </a:t>
              </a:r>
              <a:r>
                <a:rPr lang="de-DE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than</a:t>
              </a:r>
              <a:r>
                <a:rPr lang="de-DE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75 </a:t>
              </a:r>
              <a:r>
                <a:rPr lang="de-DE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percent</a:t>
              </a:r>
              <a:r>
                <a:rPr lang="de-DE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decline</a:t>
              </a:r>
              <a:r>
                <a:rPr lang="de-DE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over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27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years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in total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flying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insect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biomass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in </a:t>
              </a:r>
              <a:r>
                <a:rPr lang="de-DE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protected</a:t>
              </a:r>
              <a:r>
                <a:rPr lang="de-DE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areas</a:t>
              </a:r>
              <a:r>
                <a:rPr lang="de-DE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de-DE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PLoS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ONE 12.</a:t>
              </a:r>
            </a:p>
            <a:p>
              <a:endParaRPr lang="de-DE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3.) Rada, S., Schweiger, O.,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Harpke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A., Kühn, E.,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Kuras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T.,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Settele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J., Musche, M. (2018): </a:t>
              </a:r>
              <a:r>
                <a:rPr lang="de-DE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Protected</a:t>
              </a:r>
              <a:r>
                <a:rPr lang="de-DE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areas</a:t>
              </a:r>
              <a:r>
                <a:rPr lang="de-DE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do not </a:t>
              </a:r>
              <a:r>
                <a:rPr lang="de-DE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mitigate</a:t>
              </a:r>
              <a:r>
                <a:rPr lang="de-DE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biodiversity</a:t>
              </a:r>
              <a:r>
                <a:rPr lang="de-DE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declines</a:t>
              </a:r>
              <a:r>
                <a:rPr lang="de-DE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A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case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study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on </a:t>
              </a:r>
              <a:r>
                <a:rPr lang="de-DE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butterflies. </a:t>
              </a:r>
            </a:p>
            <a:p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Diversity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and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de-DE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Distributions</a:t>
              </a:r>
              <a:r>
                <a:rPr lang="de-DE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DOI: 10.1111/ddi.12854: 1-18.</a:t>
              </a:r>
            </a:p>
          </p:txBody>
        </p:sp>
        <p:sp>
          <p:nvSpPr>
            <p:cNvPr id="7" name="Rechteck 6"/>
            <p:cNvSpPr/>
            <p:nvPr/>
          </p:nvSpPr>
          <p:spPr>
            <a:xfrm>
              <a:off x="6865938" y="2276375"/>
              <a:ext cx="2047875" cy="431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5643563" y="4221063"/>
              <a:ext cx="2047875" cy="431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107950" y="5373588"/>
              <a:ext cx="5256213" cy="28733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75" y="548680"/>
            <a:ext cx="848677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356967"/>
            <a:ext cx="8510588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Gerade Verbindung mit Pfeil 6"/>
          <p:cNvCxnSpPr/>
          <p:nvPr/>
        </p:nvCxnSpPr>
        <p:spPr>
          <a:xfrm>
            <a:off x="4716463" y="2780705"/>
            <a:ext cx="0" cy="503237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7019925" y="5660430"/>
            <a:ext cx="1662113" cy="307975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kern="0" dirty="0">
                <a:solidFill>
                  <a:srgbClr val="000000"/>
                </a:solidFill>
                <a:latin typeface="Times New Roman" pitchFamily="18" charset="0"/>
              </a:rPr>
              <a:t>Geißler-Strobel</a:t>
            </a:r>
            <a:endParaRPr lang="de-DE" sz="1400" b="1" kern="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940260"/>
            <a:ext cx="4998269" cy="577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4932363" y="1341438"/>
            <a:ext cx="3498850" cy="400050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000" dirty="0">
                <a:solidFill>
                  <a:srgbClr val="000000"/>
                </a:solidFill>
                <a:latin typeface="Times New Roman" pitchFamily="18" charset="0"/>
              </a:rPr>
              <a:t>Die Bevölkerung will </a:t>
            </a:r>
            <a:r>
              <a:rPr lang="de-DE" sz="2000" b="1" dirty="0">
                <a:solidFill>
                  <a:srgbClr val="C00000"/>
                </a:solidFill>
                <a:latin typeface="Times New Roman" pitchFamily="18" charset="0"/>
              </a:rPr>
              <a:t>Wald</a:t>
            </a: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323528" y="3246075"/>
            <a:ext cx="3672408" cy="2677656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Insofern ist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Artenschutz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nicht nur eine Sache des Geldes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;</a:t>
            </a:r>
          </a:p>
          <a:p>
            <a:pPr algn="ctr">
              <a:defRPr/>
            </a:pPr>
            <a:endParaRPr lang="de-DE" sz="24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sondern es ist vor allem auch eine Sache der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Volksaufklärung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395536" y="293747"/>
            <a:ext cx="7704856" cy="830997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Aber ein 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</a:rPr>
              <a:t>solches Vorgehen 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richtet 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</a:rPr>
              <a:t>sich </a:t>
            </a:r>
          </a:p>
          <a:p>
            <a:pPr algn="ctr">
              <a:defRPr/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gegen den Wunsch einer Mehrheit in der Bevölkerung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1331640" y="1364575"/>
            <a:ext cx="6336704" cy="1200329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Zum Schluss meines Referats ein Blick </a:t>
            </a:r>
          </a:p>
          <a:p>
            <a:pPr algn="ctr">
              <a:defRPr/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in die </a:t>
            </a:r>
          </a:p>
          <a:p>
            <a:pPr algn="ctr">
              <a:defRPr/>
            </a:pP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</a:rPr>
              <a:t>deutsche Wald-Mythologie</a:t>
            </a:r>
            <a:endParaRPr lang="de-DE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539552" y="3071862"/>
            <a:ext cx="8136904" cy="1569660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Der Wald wird verehrt und gilt deswegen als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unantastbar.</a:t>
            </a:r>
          </a:p>
          <a:p>
            <a:pPr algn="ctr">
              <a:defRPr/>
            </a:pPr>
            <a:endParaRPr lang="de-DE" sz="2400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Der Wald ist in der deutschen Bevölkerung </a:t>
            </a:r>
          </a:p>
          <a:p>
            <a:pPr algn="ctr">
              <a:defRPr/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seit den napoleonischen Befreiungskriegen tabuisiert. </a:t>
            </a:r>
            <a:endParaRPr lang="de-DE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6869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4236" y="1855675"/>
            <a:ext cx="7210172" cy="186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feld 4"/>
          <p:cNvSpPr txBox="1">
            <a:spLocks noChangeArrowheads="1"/>
          </p:cNvSpPr>
          <p:nvPr/>
        </p:nvSpPr>
        <p:spPr bwMode="auto">
          <a:xfrm>
            <a:off x="1187624" y="5478323"/>
            <a:ext cx="6840760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MV Boli" pitchFamily="2" charset="0"/>
              </a:rPr>
              <a:t>Annemarie Hürlimann (1987):</a:t>
            </a:r>
          </a:p>
          <a:p>
            <a:pPr algn="ctr"/>
            <a:r>
              <a:rPr lang="de-DE" sz="2400" b="1" dirty="0" smtClean="0">
                <a:solidFill>
                  <a:srgbClr val="C00000"/>
                </a:solidFill>
                <a:latin typeface="MV Boli" pitchFamily="2" charset="0"/>
              </a:rPr>
              <a:t>„Die Eiche, heiliger Baum deutscher Nation“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3203848" y="2780928"/>
            <a:ext cx="3024336" cy="830997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ein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Tabu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 ist ein </a:t>
            </a:r>
          </a:p>
          <a:p>
            <a:pPr algn="ctr">
              <a:defRPr/>
            </a:pP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</a:rPr>
              <a:t>Diskussions-Stopper</a:t>
            </a:r>
            <a:endParaRPr lang="de-DE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1979712" y="4005064"/>
            <a:ext cx="5547889" cy="830997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chemeClr val="bg1"/>
                </a:solidFill>
                <a:latin typeface="Times New Roman" pitchFamily="18" charset="0"/>
              </a:rPr>
              <a:t>ein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Mythos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de-DE" sz="2400" dirty="0" smtClean="0">
                <a:solidFill>
                  <a:schemeClr val="bg1"/>
                </a:solidFill>
                <a:latin typeface="Times New Roman" pitchFamily="18" charset="0"/>
              </a:rPr>
              <a:t>ist eine </a:t>
            </a:r>
          </a:p>
          <a:p>
            <a:pPr algn="ctr">
              <a:defRPr/>
            </a:pP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</a:rPr>
              <a:t>unwahre, </a:t>
            </a:r>
            <a:r>
              <a:rPr lang="de-DE" sz="2400" dirty="0" smtClean="0">
                <a:solidFill>
                  <a:schemeClr val="bg1"/>
                </a:solidFill>
                <a:latin typeface="Times New Roman" pitchFamily="18" charset="0"/>
              </a:rPr>
              <a:t>aber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</a:rPr>
              <a:t> faszinierende </a:t>
            </a:r>
            <a:r>
              <a:rPr lang="de-DE" sz="2400" dirty="0" smtClean="0">
                <a:solidFill>
                  <a:schemeClr val="bg1"/>
                </a:solidFill>
                <a:latin typeface="Times New Roman" pitchFamily="18" charset="0"/>
              </a:rPr>
              <a:t>Geschichte</a:t>
            </a:r>
            <a:endParaRPr lang="de-DE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459160" y="807095"/>
            <a:ext cx="8217296" cy="830997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Es gelingt oft nicht,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mit Vernunft und Ratio 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über den Wald zu sprechen.</a:t>
            </a:r>
            <a:endParaRPr lang="de-DE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763688" y="2060848"/>
            <a:ext cx="5625008" cy="461665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Der Wald ist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tabuisiert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 und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mythisiert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187624" y="1628800"/>
            <a:ext cx="6552728" cy="2308324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hier einige Sätze von dem </a:t>
            </a:r>
          </a:p>
          <a:p>
            <a:pPr algn="ctr">
              <a:defRPr/>
            </a:pPr>
            <a:endParaRPr lang="de-DE" sz="24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(laut Presse)</a:t>
            </a:r>
          </a:p>
          <a:p>
            <a:pPr algn="ctr">
              <a:defRPr/>
            </a:pPr>
            <a:endParaRPr lang="de-DE" sz="24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de-DE" sz="24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</a:rPr>
              <a:t>„berühmtesten Förster Deutschlands“: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260649"/>
            <a:ext cx="4907138" cy="504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755576" y="5805264"/>
            <a:ext cx="7704856" cy="461665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Das muss man sich mal auf der Zunge zergehen lassen.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4644008" y="2132856"/>
            <a:ext cx="4464496" cy="1938992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   „Bäume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umsorgen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 nicht nur liebevoll ihren Nachwuchs, sondern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pflegen auch alte und kranke Nachbarn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“ </a:t>
            </a: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4572000" y="4221088"/>
            <a:ext cx="4572000" cy="830997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   „Bäume haben ein Gedächtnis </a:t>
            </a:r>
          </a:p>
          <a:p>
            <a:pPr>
              <a:defRPr/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und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empfinden Schmerzen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.“ 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570464"/>
            <a:ext cx="7467600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9496"/>
            <a:ext cx="3978275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1505226"/>
            <a:ext cx="2520280" cy="199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618136"/>
            <a:ext cx="3459163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4722592"/>
            <a:ext cx="5959475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6024" y="5802712"/>
            <a:ext cx="8676456" cy="50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2555776" y="1340768"/>
            <a:ext cx="3995167" cy="30008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Video einschalten:</a:t>
            </a:r>
          </a:p>
          <a:p>
            <a:pPr algn="ctr">
              <a:spcBef>
                <a:spcPct val="50000"/>
              </a:spcBef>
            </a:pP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de-DE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Peter </a:t>
            </a:r>
            <a:r>
              <a:rPr lang="de-DE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Wohlleben: </a:t>
            </a:r>
          </a:p>
          <a:p>
            <a:pPr algn="ctr">
              <a:spcBef>
                <a:spcPct val="50000"/>
              </a:spcBef>
            </a:pPr>
            <a:r>
              <a:rPr lang="de-DE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ausgeschnitten </a:t>
            </a: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 </a:t>
            </a:r>
            <a:r>
              <a:rPr lang="de-DE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4:37 </a:t>
            </a:r>
            <a:r>
              <a:rPr lang="de-DE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bis </a:t>
            </a:r>
            <a:r>
              <a:rPr lang="de-DE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5:04:   </a:t>
            </a:r>
            <a:endParaRPr lang="de-DE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de-DE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[„…das ist ein ganz einfaches Rezept; das gilt grundsätzlich für den Naturschutz…“ ] </a:t>
            </a:r>
            <a:endParaRPr lang="de-DE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de-DE" u="sng" dirty="0" smtClean="0">
                <a:solidFill>
                  <a:srgbClr val="FFFFFF"/>
                </a:solidFill>
                <a:hlinkClick r:id="rId3"/>
              </a:rPr>
              <a:t>https://youtu.be/JjsZsISdA7g?t=277</a:t>
            </a:r>
            <a:endParaRPr lang="de-DE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8_Wohlleben Schutz durch Nichtstun_Zuschnit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1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4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6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8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0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3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7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7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8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2903</Words>
  <Application>Microsoft Office PowerPoint</Application>
  <PresentationFormat>Bildschirmpräsentation (4:3)</PresentationFormat>
  <Paragraphs>500</Paragraphs>
  <Slides>101</Slides>
  <Notes>85</Notes>
  <HiddenSlides>0</HiddenSlides>
  <MMClips>4</MMClips>
  <ScaleCrop>false</ScaleCrop>
  <HeadingPairs>
    <vt:vector size="4" baseType="variant">
      <vt:variant>
        <vt:lpstr>Design</vt:lpstr>
      </vt:variant>
      <vt:variant>
        <vt:i4>12</vt:i4>
      </vt:variant>
      <vt:variant>
        <vt:lpstr>Folientitel</vt:lpstr>
      </vt:variant>
      <vt:variant>
        <vt:i4>101</vt:i4>
      </vt:variant>
    </vt:vector>
  </HeadingPairs>
  <TitlesOfParts>
    <vt:vector size="113" baseType="lpstr">
      <vt:lpstr>11_Standarddesign</vt:lpstr>
      <vt:lpstr>8_Standarddesign</vt:lpstr>
      <vt:lpstr>20_Standarddesign</vt:lpstr>
      <vt:lpstr>13_Standarddesign</vt:lpstr>
      <vt:lpstr>17_Standarddesign</vt:lpstr>
      <vt:lpstr>10_Standarddesign</vt:lpstr>
      <vt:lpstr>27_Standarddesign</vt:lpstr>
      <vt:lpstr>12_Standarddesign</vt:lpstr>
      <vt:lpstr>38_Standarddesign</vt:lpstr>
      <vt:lpstr>14_Standarddesign</vt:lpstr>
      <vt:lpstr>26_Standarddesign</vt:lpstr>
      <vt:lpstr>28_Standarddesign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Folie 46</vt:lpstr>
      <vt:lpstr>Folie 47</vt:lpstr>
      <vt:lpstr>Folie 48</vt:lpstr>
      <vt:lpstr>Folie 49</vt:lpstr>
      <vt:lpstr>Folie 50</vt:lpstr>
      <vt:lpstr>Folie 51</vt:lpstr>
      <vt:lpstr>Folie 52</vt:lpstr>
      <vt:lpstr>Folie 53</vt:lpstr>
      <vt:lpstr>Folie 54</vt:lpstr>
      <vt:lpstr>Folie 55</vt:lpstr>
      <vt:lpstr>Folie 56</vt:lpstr>
      <vt:lpstr>Folie 57</vt:lpstr>
      <vt:lpstr>Folie 58</vt:lpstr>
      <vt:lpstr>Folie 59</vt:lpstr>
      <vt:lpstr>Folie 60</vt:lpstr>
      <vt:lpstr>Folie 61</vt:lpstr>
      <vt:lpstr>Folie 62</vt:lpstr>
      <vt:lpstr>Folie 63</vt:lpstr>
      <vt:lpstr>Folie 64</vt:lpstr>
      <vt:lpstr>Folie 65</vt:lpstr>
      <vt:lpstr>Folie 66</vt:lpstr>
      <vt:lpstr>Folie 67</vt:lpstr>
      <vt:lpstr>Folie 68</vt:lpstr>
      <vt:lpstr>Folie 69</vt:lpstr>
      <vt:lpstr>Folie 70</vt:lpstr>
      <vt:lpstr>Folie 71</vt:lpstr>
      <vt:lpstr>Folie 72</vt:lpstr>
      <vt:lpstr>Folie 73</vt:lpstr>
      <vt:lpstr>Folie 74</vt:lpstr>
      <vt:lpstr>Folie 75</vt:lpstr>
      <vt:lpstr>Folie 76</vt:lpstr>
      <vt:lpstr>Folie 77</vt:lpstr>
      <vt:lpstr>Folie 78</vt:lpstr>
      <vt:lpstr>Folie 79</vt:lpstr>
      <vt:lpstr>Folie 80</vt:lpstr>
      <vt:lpstr>Folie 81</vt:lpstr>
      <vt:lpstr>Folie 82</vt:lpstr>
      <vt:lpstr>Folie 83</vt:lpstr>
      <vt:lpstr>Folie 84</vt:lpstr>
      <vt:lpstr>Folie 85</vt:lpstr>
      <vt:lpstr>Folie 86</vt:lpstr>
      <vt:lpstr>Folie 87</vt:lpstr>
      <vt:lpstr>Folie 88</vt:lpstr>
      <vt:lpstr>Folie 89</vt:lpstr>
      <vt:lpstr>Folie 90</vt:lpstr>
      <vt:lpstr>Folie 91</vt:lpstr>
      <vt:lpstr>Folie 92</vt:lpstr>
      <vt:lpstr>Folie 93</vt:lpstr>
      <vt:lpstr>Folie 94</vt:lpstr>
      <vt:lpstr>Folie 95</vt:lpstr>
      <vt:lpstr>Folie 96</vt:lpstr>
      <vt:lpstr>Folie 97</vt:lpstr>
      <vt:lpstr>Folie 98</vt:lpstr>
      <vt:lpstr>Folie 99</vt:lpstr>
      <vt:lpstr>Folie 100</vt:lpstr>
      <vt:lpstr>Folie 101</vt:lpstr>
    </vt:vector>
  </TitlesOfParts>
  <Company>Philosophische Fakultaet HHUD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Kunz</dc:creator>
  <cp:lastModifiedBy>Kunz</cp:lastModifiedBy>
  <cp:revision>631</cp:revision>
  <dcterms:created xsi:type="dcterms:W3CDTF">2019-07-16T15:08:30Z</dcterms:created>
  <dcterms:modified xsi:type="dcterms:W3CDTF">2022-05-17T10:30:16Z</dcterms:modified>
</cp:coreProperties>
</file>